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4534"/>
  </p:normalViewPr>
  <p:slideViewPr>
    <p:cSldViewPr snapToGrid="0" snapToObjects="1">
      <p:cViewPr varScale="1">
        <p:scale>
          <a:sx n="79" d="100"/>
          <a:sy n="79" d="100"/>
        </p:scale>
        <p:origin x="2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1646B8-CDB7-EC4B-A542-CE50419D914B}" type="datetimeFigureOut">
              <a:rPr lang="en-US" smtClean="0"/>
              <a:t>8/25/19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360263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1646B8-CDB7-EC4B-A542-CE50419D914B}" type="datetimeFigureOut">
              <a:rPr lang="en-US" smtClean="0"/>
              <a:t>8/25/19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63722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1646B8-CDB7-EC4B-A542-CE50419D914B}" type="datetimeFigureOut">
              <a:rPr lang="en-US" smtClean="0"/>
              <a:t>8/25/19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1137578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6F1646B8-CDB7-EC4B-A542-CE50419D914B}" type="datetimeFigureOut">
              <a:rPr lang="en-US" smtClean="0"/>
              <a:t>8/25/19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2664118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6F1646B8-CDB7-EC4B-A542-CE50419D914B}" type="datetimeFigureOut">
              <a:rPr lang="en-US" smtClean="0"/>
              <a:t>8/25/19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3370566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1646B8-CDB7-EC4B-A542-CE50419D914B}" type="datetimeFigureOut">
              <a:rPr lang="en-US" smtClean="0"/>
              <a:t>8/25/19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4138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1646B8-CDB7-EC4B-A542-CE50419D914B}" type="datetimeFigureOut">
              <a:rPr lang="en-US" smtClean="0"/>
              <a:t>8/25/19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2945749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1646B8-CDB7-EC4B-A542-CE50419D914B}" type="datetimeFigureOut">
              <a:rPr lang="en-US" smtClean="0"/>
              <a:t>8/25/19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3872585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1646B8-CDB7-EC4B-A542-CE50419D914B}" type="datetimeFigureOut">
              <a:rPr lang="en-US" smtClean="0"/>
              <a:t>8/25/19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322643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1646B8-CDB7-EC4B-A542-CE50419D914B}" type="datetimeFigureOut">
              <a:rPr lang="en-US" smtClean="0"/>
              <a:t>8/25/19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267249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1646B8-CDB7-EC4B-A542-CE50419D914B}" type="datetimeFigureOut">
              <a:rPr lang="en-US" smtClean="0"/>
              <a:t>8/25/19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353855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1646B8-CDB7-EC4B-A542-CE50419D914B}" type="datetimeFigureOut">
              <a:rPr lang="en-US" smtClean="0"/>
              <a:t>8/25/19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12933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1646B8-CDB7-EC4B-A542-CE50419D914B}" type="datetimeFigureOut">
              <a:rPr lang="en-US" smtClean="0"/>
              <a:t>8/25/19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26289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1646B8-CDB7-EC4B-A542-CE50419D914B}" type="datetimeFigureOut">
              <a:rPr lang="en-US" smtClean="0"/>
              <a:t>8/25/19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303322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646B8-CDB7-EC4B-A542-CE50419D914B}" type="datetimeFigureOut">
              <a:rPr lang="en-US" smtClean="0"/>
              <a:t>8/25/19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360855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1646B8-CDB7-EC4B-A542-CE50419D914B}" type="datetimeFigureOut">
              <a:rPr lang="en-US" smtClean="0"/>
              <a:t>8/25/19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45358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6F1646B8-CDB7-EC4B-A542-CE50419D914B}" type="datetimeFigureOut">
              <a:rPr lang="en-US" smtClean="0"/>
              <a:t>8/25/19</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89F2D05D-2A00-564D-B951-6F90D71EA889}" type="slidenum">
              <a:rPr lang="en-US" smtClean="0"/>
              <a:t>‹#›</a:t>
            </a:fld>
            <a:endParaRPr lang="en-US"/>
          </a:p>
        </p:txBody>
      </p:sp>
    </p:spTree>
    <p:extLst>
      <p:ext uri="{BB962C8B-B14F-4D97-AF65-F5344CB8AC3E}">
        <p14:creationId xmlns:p14="http://schemas.microsoft.com/office/powerpoint/2010/main" val="389608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F1646B8-CDB7-EC4B-A542-CE50419D914B}" type="datetimeFigureOut">
              <a:rPr lang="en-US" smtClean="0"/>
              <a:t>8/25/19</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9F2D05D-2A00-564D-B951-6F90D71EA889}" type="slidenum">
              <a:rPr lang="en-US" smtClean="0"/>
              <a:t>‹#›</a:t>
            </a:fld>
            <a:endParaRPr lang="en-US"/>
          </a:p>
        </p:txBody>
      </p:sp>
    </p:spTree>
    <p:extLst>
      <p:ext uri="{BB962C8B-B14F-4D97-AF65-F5344CB8AC3E}">
        <p14:creationId xmlns:p14="http://schemas.microsoft.com/office/powerpoint/2010/main" val="231506305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155E0D-E5A7-7D49-8F52-17DA90554D63}"/>
              </a:ext>
            </a:extLst>
          </p:cNvPr>
          <p:cNvSpPr>
            <a:spLocks noGrp="1"/>
          </p:cNvSpPr>
          <p:nvPr>
            <p:ph type="ctrTitle"/>
          </p:nvPr>
        </p:nvSpPr>
        <p:spPr>
          <a:xfrm>
            <a:off x="-6877" y="0"/>
            <a:ext cx="12192000" cy="1523334"/>
          </a:xfrm>
        </p:spPr>
        <p:txBody>
          <a:bodyPr>
            <a:normAutofit fontScale="90000"/>
          </a:bodyPr>
          <a:lstStyle/>
          <a:p>
            <a:r>
              <a:rPr lang="en-US" dirty="0"/>
              <a:t>Population and Migration Patterns and processes </a:t>
            </a:r>
          </a:p>
        </p:txBody>
      </p:sp>
      <p:sp>
        <p:nvSpPr>
          <p:cNvPr id="6" name="Subtitle 5">
            <a:extLst>
              <a:ext uri="{FF2B5EF4-FFF2-40B4-BE49-F238E27FC236}">
                <a16:creationId xmlns:a16="http://schemas.microsoft.com/office/drawing/2014/main" id="{5F277CDF-FCE1-1549-A180-E5E1AB3F8DFA}"/>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AE51BE80-5149-124F-A243-F7E168A5DA37}"/>
              </a:ext>
            </a:extLst>
          </p:cNvPr>
          <p:cNvPicPr>
            <a:picLocks noChangeAspect="1"/>
          </p:cNvPicPr>
          <p:nvPr/>
        </p:nvPicPr>
        <p:blipFill>
          <a:blip r:embed="rId2"/>
          <a:stretch>
            <a:fillRect/>
          </a:stretch>
        </p:blipFill>
        <p:spPr>
          <a:xfrm>
            <a:off x="0" y="1523334"/>
            <a:ext cx="12185123" cy="5335497"/>
          </a:xfrm>
          <a:prstGeom prst="rect">
            <a:avLst/>
          </a:prstGeom>
        </p:spPr>
      </p:pic>
    </p:spTree>
    <p:extLst>
      <p:ext uri="{BB962C8B-B14F-4D97-AF65-F5344CB8AC3E}">
        <p14:creationId xmlns:p14="http://schemas.microsoft.com/office/powerpoint/2010/main" val="394129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98CB-13BE-9E40-9374-567412928A60}"/>
              </a:ext>
            </a:extLst>
          </p:cNvPr>
          <p:cNvSpPr>
            <a:spLocks noGrp="1"/>
          </p:cNvSpPr>
          <p:nvPr>
            <p:ph type="title"/>
          </p:nvPr>
        </p:nvSpPr>
        <p:spPr>
          <a:xfrm>
            <a:off x="1141413" y="0"/>
            <a:ext cx="9905998" cy="1088571"/>
          </a:xfrm>
        </p:spPr>
        <p:txBody>
          <a:bodyPr/>
          <a:lstStyle/>
          <a:p>
            <a:pPr algn="ctr"/>
            <a:r>
              <a:rPr lang="en-US" dirty="0"/>
              <a:t>BIG IDEAS….</a:t>
            </a:r>
          </a:p>
        </p:txBody>
      </p:sp>
      <p:sp>
        <p:nvSpPr>
          <p:cNvPr id="3" name="Content Placeholder 2">
            <a:extLst>
              <a:ext uri="{FF2B5EF4-FFF2-40B4-BE49-F238E27FC236}">
                <a16:creationId xmlns:a16="http://schemas.microsoft.com/office/drawing/2014/main" id="{5F22DA11-E0A8-DD4E-B826-02284E950B48}"/>
              </a:ext>
            </a:extLst>
          </p:cNvPr>
          <p:cNvSpPr>
            <a:spLocks noGrp="1"/>
          </p:cNvSpPr>
          <p:nvPr>
            <p:ph idx="1"/>
          </p:nvPr>
        </p:nvSpPr>
        <p:spPr>
          <a:xfrm>
            <a:off x="375556" y="1088571"/>
            <a:ext cx="11544301" cy="5769429"/>
          </a:xfrm>
        </p:spPr>
        <p:txBody>
          <a:bodyPr>
            <a:normAutofit/>
          </a:bodyPr>
          <a:lstStyle/>
          <a:p>
            <a:r>
              <a:rPr lang="en-US" sz="3200" b="1" dirty="0"/>
              <a:t>Patterns and Spatial Organization (PSO)</a:t>
            </a:r>
          </a:p>
          <a:p>
            <a:pPr lvl="1"/>
            <a:r>
              <a:rPr lang="en-US" sz="3000" dirty="0"/>
              <a:t>How does where and how people live impact global cultural, political, and economic Patterns?</a:t>
            </a:r>
          </a:p>
          <a:p>
            <a:r>
              <a:rPr lang="en-US" sz="3200" b="1" dirty="0"/>
              <a:t>Impacts and Interactions (IMP)</a:t>
            </a:r>
          </a:p>
          <a:p>
            <a:pPr lvl="1"/>
            <a:r>
              <a:rPr lang="en-US" sz="3000" dirty="0"/>
              <a:t>How does the interplay of environmental, economic, cultural, and political factors influence changes in population?</a:t>
            </a:r>
          </a:p>
          <a:p>
            <a:r>
              <a:rPr lang="en-US" sz="3200" b="1" dirty="0"/>
              <a:t>Spatial patterns and societal change</a:t>
            </a:r>
          </a:p>
          <a:p>
            <a:pPr lvl="1"/>
            <a:r>
              <a:rPr lang="en-US" sz="3000" dirty="0"/>
              <a:t>How do changes in population affect a place’s economy, culture, and politics?</a:t>
            </a:r>
          </a:p>
        </p:txBody>
      </p:sp>
    </p:spTree>
    <p:extLst>
      <p:ext uri="{BB962C8B-B14F-4D97-AF65-F5344CB8AC3E}">
        <p14:creationId xmlns:p14="http://schemas.microsoft.com/office/powerpoint/2010/main" val="194480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3ABC-8591-794A-80C2-876CBDCFD712}"/>
              </a:ext>
            </a:extLst>
          </p:cNvPr>
          <p:cNvPicPr>
            <a:picLocks noChangeAspect="1"/>
          </p:cNvPicPr>
          <p:nvPr/>
        </p:nvPicPr>
        <p:blipFill>
          <a:blip r:embed="rId2"/>
          <a:stretch>
            <a:fillRect/>
          </a:stretch>
        </p:blipFill>
        <p:spPr>
          <a:xfrm>
            <a:off x="0" y="1523334"/>
            <a:ext cx="12185123" cy="5335497"/>
          </a:xfrm>
          <a:prstGeom prst="rect">
            <a:avLst/>
          </a:prstGeom>
        </p:spPr>
      </p:pic>
      <p:sp>
        <p:nvSpPr>
          <p:cNvPr id="2" name="Title 1">
            <a:extLst>
              <a:ext uri="{FF2B5EF4-FFF2-40B4-BE49-F238E27FC236}">
                <a16:creationId xmlns:a16="http://schemas.microsoft.com/office/drawing/2014/main" id="{46AC52AB-EF2A-2A4D-8827-22332369E42B}"/>
              </a:ext>
            </a:extLst>
          </p:cNvPr>
          <p:cNvSpPr>
            <a:spLocks noGrp="1"/>
          </p:cNvSpPr>
          <p:nvPr>
            <p:ph type="title"/>
          </p:nvPr>
        </p:nvSpPr>
        <p:spPr>
          <a:xfrm>
            <a:off x="277586" y="179614"/>
            <a:ext cx="11674928" cy="2334986"/>
          </a:xfrm>
        </p:spPr>
        <p:txBody>
          <a:bodyPr>
            <a:normAutofit/>
          </a:bodyPr>
          <a:lstStyle/>
          <a:p>
            <a:pPr algn="ctr"/>
            <a:r>
              <a:rPr lang="en-US" sz="9600" dirty="0"/>
              <a:t>Topic 2.6</a:t>
            </a:r>
          </a:p>
        </p:txBody>
      </p:sp>
      <p:sp>
        <p:nvSpPr>
          <p:cNvPr id="4" name="Title 1">
            <a:extLst>
              <a:ext uri="{FF2B5EF4-FFF2-40B4-BE49-F238E27FC236}">
                <a16:creationId xmlns:a16="http://schemas.microsoft.com/office/drawing/2014/main" id="{ACA83D03-5CF2-1347-A8FF-DCCF927E930C}"/>
              </a:ext>
            </a:extLst>
          </p:cNvPr>
          <p:cNvSpPr txBox="1">
            <a:spLocks/>
          </p:cNvSpPr>
          <p:nvPr/>
        </p:nvSpPr>
        <p:spPr>
          <a:xfrm>
            <a:off x="277586" y="2177142"/>
            <a:ext cx="11674928" cy="445225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9600" dirty="0"/>
              <a:t>Malthusian Theory</a:t>
            </a:r>
          </a:p>
        </p:txBody>
      </p:sp>
    </p:spTree>
    <p:extLst>
      <p:ext uri="{BB962C8B-B14F-4D97-AF65-F5344CB8AC3E}">
        <p14:creationId xmlns:p14="http://schemas.microsoft.com/office/powerpoint/2010/main" val="396556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8E1D-99ED-9843-97B6-A4F8F08D43B4}"/>
              </a:ext>
            </a:extLst>
          </p:cNvPr>
          <p:cNvSpPr>
            <a:spLocks noGrp="1"/>
          </p:cNvSpPr>
          <p:nvPr>
            <p:ph type="title"/>
          </p:nvPr>
        </p:nvSpPr>
        <p:spPr>
          <a:xfrm>
            <a:off x="0" y="0"/>
            <a:ext cx="12192000" cy="1730829"/>
          </a:xfrm>
        </p:spPr>
        <p:txBody>
          <a:bodyPr/>
          <a:lstStyle/>
          <a:p>
            <a:pPr algn="ctr"/>
            <a:r>
              <a:rPr lang="en-US" dirty="0"/>
              <a:t>Enduring Understanding: IMP-2</a:t>
            </a:r>
          </a:p>
        </p:txBody>
      </p:sp>
      <p:sp>
        <p:nvSpPr>
          <p:cNvPr id="3" name="Content Placeholder 2">
            <a:extLst>
              <a:ext uri="{FF2B5EF4-FFF2-40B4-BE49-F238E27FC236}">
                <a16:creationId xmlns:a16="http://schemas.microsoft.com/office/drawing/2014/main" id="{100663DE-FF76-4542-BD64-FFA5CEE5DF60}"/>
              </a:ext>
            </a:extLst>
          </p:cNvPr>
          <p:cNvSpPr>
            <a:spLocks noGrp="1"/>
          </p:cNvSpPr>
          <p:nvPr>
            <p:ph idx="1"/>
          </p:nvPr>
        </p:nvSpPr>
        <p:spPr>
          <a:xfrm>
            <a:off x="381000" y="1134836"/>
            <a:ext cx="11430000" cy="1191986"/>
          </a:xfrm>
        </p:spPr>
        <p:txBody>
          <a:bodyPr/>
          <a:lstStyle/>
          <a:p>
            <a:r>
              <a:rPr lang="en-US" dirty="0"/>
              <a:t>Changes in population are due to mortality, fertility, and migration, which area influenced by the interplay of environmental, economic, cultural, and political factors</a:t>
            </a:r>
          </a:p>
        </p:txBody>
      </p:sp>
      <p:pic>
        <p:nvPicPr>
          <p:cNvPr id="7" name="Picture 6">
            <a:extLst>
              <a:ext uri="{FF2B5EF4-FFF2-40B4-BE49-F238E27FC236}">
                <a16:creationId xmlns:a16="http://schemas.microsoft.com/office/drawing/2014/main" id="{6569795E-D5F1-E944-87BA-673A5C038904}"/>
              </a:ext>
            </a:extLst>
          </p:cNvPr>
          <p:cNvPicPr>
            <a:picLocks noChangeAspect="1"/>
          </p:cNvPicPr>
          <p:nvPr/>
        </p:nvPicPr>
        <p:blipFill>
          <a:blip r:embed="rId2"/>
          <a:stretch>
            <a:fillRect/>
          </a:stretch>
        </p:blipFill>
        <p:spPr>
          <a:xfrm>
            <a:off x="0" y="3968441"/>
            <a:ext cx="4087906" cy="2707223"/>
          </a:xfrm>
          <a:prstGeom prst="rect">
            <a:avLst/>
          </a:prstGeom>
        </p:spPr>
      </p:pic>
      <p:pic>
        <p:nvPicPr>
          <p:cNvPr id="8" name="Picture 7">
            <a:extLst>
              <a:ext uri="{FF2B5EF4-FFF2-40B4-BE49-F238E27FC236}">
                <a16:creationId xmlns:a16="http://schemas.microsoft.com/office/drawing/2014/main" id="{26C99609-51D6-D244-8F6C-F402E1E85960}"/>
              </a:ext>
            </a:extLst>
          </p:cNvPr>
          <p:cNvPicPr>
            <a:picLocks noChangeAspect="1"/>
          </p:cNvPicPr>
          <p:nvPr/>
        </p:nvPicPr>
        <p:blipFill>
          <a:blip r:embed="rId3"/>
          <a:stretch>
            <a:fillRect/>
          </a:stretch>
        </p:blipFill>
        <p:spPr>
          <a:xfrm>
            <a:off x="4087905" y="2305817"/>
            <a:ext cx="4007223" cy="2258617"/>
          </a:xfrm>
          <a:prstGeom prst="rect">
            <a:avLst/>
          </a:prstGeom>
        </p:spPr>
      </p:pic>
      <p:pic>
        <p:nvPicPr>
          <p:cNvPr id="9" name="Picture 8">
            <a:extLst>
              <a:ext uri="{FF2B5EF4-FFF2-40B4-BE49-F238E27FC236}">
                <a16:creationId xmlns:a16="http://schemas.microsoft.com/office/drawing/2014/main" id="{CD50AA10-B61B-E646-9E50-5BE64EEFF1B4}"/>
              </a:ext>
            </a:extLst>
          </p:cNvPr>
          <p:cNvPicPr>
            <a:picLocks noChangeAspect="1"/>
          </p:cNvPicPr>
          <p:nvPr/>
        </p:nvPicPr>
        <p:blipFill>
          <a:blip r:embed="rId4"/>
          <a:stretch>
            <a:fillRect/>
          </a:stretch>
        </p:blipFill>
        <p:spPr>
          <a:xfrm>
            <a:off x="8171326" y="4177551"/>
            <a:ext cx="4020673" cy="2680449"/>
          </a:xfrm>
          <a:prstGeom prst="rect">
            <a:avLst/>
          </a:prstGeom>
        </p:spPr>
      </p:pic>
    </p:spTree>
    <p:extLst>
      <p:ext uri="{BB962C8B-B14F-4D97-AF65-F5344CB8AC3E}">
        <p14:creationId xmlns:p14="http://schemas.microsoft.com/office/powerpoint/2010/main" val="368205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96F5-71CE-7344-8332-CD1828C435B0}"/>
              </a:ext>
            </a:extLst>
          </p:cNvPr>
          <p:cNvSpPr>
            <a:spLocks noGrp="1"/>
          </p:cNvSpPr>
          <p:nvPr>
            <p:ph type="title"/>
          </p:nvPr>
        </p:nvSpPr>
        <p:spPr>
          <a:xfrm>
            <a:off x="730476" y="0"/>
            <a:ext cx="10727872" cy="1382486"/>
          </a:xfrm>
        </p:spPr>
        <p:txBody>
          <a:bodyPr/>
          <a:lstStyle/>
          <a:p>
            <a:pPr algn="ctr"/>
            <a:r>
              <a:rPr lang="en-US" dirty="0"/>
              <a:t>Learning objective: IMP-2.B</a:t>
            </a:r>
          </a:p>
        </p:txBody>
      </p:sp>
      <p:sp>
        <p:nvSpPr>
          <p:cNvPr id="3" name="Content Placeholder 2">
            <a:extLst>
              <a:ext uri="{FF2B5EF4-FFF2-40B4-BE49-F238E27FC236}">
                <a16:creationId xmlns:a16="http://schemas.microsoft.com/office/drawing/2014/main" id="{C6F91BEA-DFFA-104B-B316-3EBD88C4517A}"/>
              </a:ext>
            </a:extLst>
          </p:cNvPr>
          <p:cNvSpPr>
            <a:spLocks noGrp="1"/>
          </p:cNvSpPr>
          <p:nvPr>
            <p:ph idx="1"/>
          </p:nvPr>
        </p:nvSpPr>
        <p:spPr>
          <a:xfrm>
            <a:off x="0" y="1224644"/>
            <a:ext cx="12192000" cy="2334986"/>
          </a:xfrm>
        </p:spPr>
        <p:txBody>
          <a:bodyPr>
            <a:normAutofit/>
          </a:bodyPr>
          <a:lstStyle/>
          <a:p>
            <a:r>
              <a:rPr lang="en-US" sz="3200" dirty="0"/>
              <a:t>Explain theories of population growth and decline</a:t>
            </a:r>
          </a:p>
        </p:txBody>
      </p:sp>
      <p:pic>
        <p:nvPicPr>
          <p:cNvPr id="12" name="Picture 11">
            <a:extLst>
              <a:ext uri="{FF2B5EF4-FFF2-40B4-BE49-F238E27FC236}">
                <a16:creationId xmlns:a16="http://schemas.microsoft.com/office/drawing/2014/main" id="{4B7AEAFE-1F56-3245-B504-5C493A0C117C}"/>
              </a:ext>
            </a:extLst>
          </p:cNvPr>
          <p:cNvPicPr>
            <a:picLocks noChangeAspect="1"/>
          </p:cNvPicPr>
          <p:nvPr/>
        </p:nvPicPr>
        <p:blipFill>
          <a:blip r:embed="rId2"/>
          <a:stretch>
            <a:fillRect/>
          </a:stretch>
        </p:blipFill>
        <p:spPr>
          <a:xfrm>
            <a:off x="730476" y="2962835"/>
            <a:ext cx="4662021" cy="3515622"/>
          </a:xfrm>
          <a:prstGeom prst="rect">
            <a:avLst/>
          </a:prstGeom>
        </p:spPr>
      </p:pic>
      <p:pic>
        <p:nvPicPr>
          <p:cNvPr id="13" name="Picture 12">
            <a:extLst>
              <a:ext uri="{FF2B5EF4-FFF2-40B4-BE49-F238E27FC236}">
                <a16:creationId xmlns:a16="http://schemas.microsoft.com/office/drawing/2014/main" id="{062D7E85-EBC4-FD4E-B174-DDF64C030C44}"/>
              </a:ext>
            </a:extLst>
          </p:cNvPr>
          <p:cNvPicPr>
            <a:picLocks noChangeAspect="1"/>
          </p:cNvPicPr>
          <p:nvPr/>
        </p:nvPicPr>
        <p:blipFill rotWithShape="1">
          <a:blip r:embed="rId3"/>
          <a:srcRect l="8262" r="6760" b="15772"/>
          <a:stretch/>
        </p:blipFill>
        <p:spPr>
          <a:xfrm>
            <a:off x="6024282" y="2962835"/>
            <a:ext cx="4733365" cy="3518648"/>
          </a:xfrm>
          <a:prstGeom prst="rect">
            <a:avLst/>
          </a:prstGeom>
        </p:spPr>
      </p:pic>
    </p:spTree>
    <p:extLst>
      <p:ext uri="{BB962C8B-B14F-4D97-AF65-F5344CB8AC3E}">
        <p14:creationId xmlns:p14="http://schemas.microsoft.com/office/powerpoint/2010/main" val="182895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F805-75C3-724A-9112-4F47F8BD4629}"/>
              </a:ext>
            </a:extLst>
          </p:cNvPr>
          <p:cNvSpPr>
            <a:spLocks noGrp="1"/>
          </p:cNvSpPr>
          <p:nvPr>
            <p:ph type="title"/>
          </p:nvPr>
        </p:nvSpPr>
        <p:spPr>
          <a:xfrm>
            <a:off x="188258" y="17932"/>
            <a:ext cx="12003741" cy="1111624"/>
          </a:xfrm>
        </p:spPr>
        <p:txBody>
          <a:bodyPr/>
          <a:lstStyle/>
          <a:p>
            <a:pPr algn="ctr"/>
            <a:r>
              <a:rPr lang="en-US" dirty="0"/>
              <a:t>Essential Knowledge IMP-2.B.3</a:t>
            </a:r>
          </a:p>
        </p:txBody>
      </p:sp>
      <p:sp>
        <p:nvSpPr>
          <p:cNvPr id="3" name="Content Placeholder 2">
            <a:extLst>
              <a:ext uri="{FF2B5EF4-FFF2-40B4-BE49-F238E27FC236}">
                <a16:creationId xmlns:a16="http://schemas.microsoft.com/office/drawing/2014/main" id="{FB11E368-3B03-BC4E-8DFF-D8C80ECDEB86}"/>
              </a:ext>
            </a:extLst>
          </p:cNvPr>
          <p:cNvSpPr>
            <a:spLocks noGrp="1"/>
          </p:cNvSpPr>
          <p:nvPr>
            <p:ph idx="1"/>
          </p:nvPr>
        </p:nvSpPr>
        <p:spPr>
          <a:xfrm>
            <a:off x="0" y="995086"/>
            <a:ext cx="12192000" cy="833714"/>
          </a:xfrm>
        </p:spPr>
        <p:txBody>
          <a:bodyPr anchor="t">
            <a:normAutofit fontScale="77500" lnSpcReduction="20000"/>
          </a:bodyPr>
          <a:lstStyle/>
          <a:p>
            <a:r>
              <a:rPr lang="en-US" sz="3600" b="1" i="1" u="sng" dirty="0">
                <a:solidFill>
                  <a:srgbClr val="FF0000"/>
                </a:solidFill>
              </a:rPr>
              <a:t>Malthusian theory </a:t>
            </a:r>
            <a:r>
              <a:rPr lang="en-US" sz="3600" dirty="0">
                <a:solidFill>
                  <a:srgbClr val="FF0000"/>
                </a:solidFill>
              </a:rPr>
              <a:t>and its critiques are used to analyze population change and its consequences</a:t>
            </a:r>
          </a:p>
        </p:txBody>
      </p:sp>
      <p:sp>
        <p:nvSpPr>
          <p:cNvPr id="5" name="Content Placeholder 2">
            <a:extLst>
              <a:ext uri="{FF2B5EF4-FFF2-40B4-BE49-F238E27FC236}">
                <a16:creationId xmlns:a16="http://schemas.microsoft.com/office/drawing/2014/main" id="{7D40E8DF-F286-0E40-8066-804B0D4F4AF3}"/>
              </a:ext>
            </a:extLst>
          </p:cNvPr>
          <p:cNvSpPr txBox="1">
            <a:spLocks/>
          </p:cNvSpPr>
          <p:nvPr/>
        </p:nvSpPr>
        <p:spPr>
          <a:xfrm>
            <a:off x="-1" y="1828800"/>
            <a:ext cx="12192000" cy="5029200"/>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3600" dirty="0"/>
              <a:t>Thomas </a:t>
            </a:r>
            <a:r>
              <a:rPr lang="en-US" sz="3600" dirty="0" err="1"/>
              <a:t>malthus</a:t>
            </a:r>
            <a:r>
              <a:rPr lang="en-US" sz="3600" dirty="0"/>
              <a:t> was a British economist who in the late 1700s developed the term overpopulation</a:t>
            </a:r>
          </a:p>
          <a:p>
            <a:pPr lvl="1"/>
            <a:r>
              <a:rPr lang="en-US" sz="3400" dirty="0"/>
              <a:t>His belief was that the world was soon to be overpopulated since population grows exponentially (babies grow up to have more babies, who grow up to have more babies ) where as food supply can only grow arithmetically (can add land, but making more food does not mean that food can make more food)</a:t>
            </a:r>
          </a:p>
          <a:p>
            <a:pPr lvl="1"/>
            <a:r>
              <a:rPr lang="en-US" sz="3400" dirty="0"/>
              <a:t>Population was growing faster than food supply can keep up with it</a:t>
            </a:r>
          </a:p>
          <a:p>
            <a:pPr lvl="2"/>
            <a:r>
              <a:rPr lang="en-US" sz="3200" dirty="0"/>
              <a:t>He argues that disease, famine, war, or intervention (THANOS) would be needed to prevent widespread human suffering from the above</a:t>
            </a:r>
          </a:p>
        </p:txBody>
      </p:sp>
    </p:spTree>
    <p:extLst>
      <p:ext uri="{BB962C8B-B14F-4D97-AF65-F5344CB8AC3E}">
        <p14:creationId xmlns:p14="http://schemas.microsoft.com/office/powerpoint/2010/main" val="341902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F805-75C3-724A-9112-4F47F8BD4629}"/>
              </a:ext>
            </a:extLst>
          </p:cNvPr>
          <p:cNvSpPr>
            <a:spLocks noGrp="1"/>
          </p:cNvSpPr>
          <p:nvPr>
            <p:ph type="title"/>
          </p:nvPr>
        </p:nvSpPr>
        <p:spPr>
          <a:xfrm>
            <a:off x="188258" y="17932"/>
            <a:ext cx="12003741" cy="1111624"/>
          </a:xfrm>
        </p:spPr>
        <p:txBody>
          <a:bodyPr/>
          <a:lstStyle/>
          <a:p>
            <a:pPr algn="ctr"/>
            <a:r>
              <a:rPr lang="en-US" dirty="0"/>
              <a:t>Essential Knowledge IMP-2.B.3</a:t>
            </a:r>
          </a:p>
        </p:txBody>
      </p:sp>
      <p:sp>
        <p:nvSpPr>
          <p:cNvPr id="3" name="Content Placeholder 2">
            <a:extLst>
              <a:ext uri="{FF2B5EF4-FFF2-40B4-BE49-F238E27FC236}">
                <a16:creationId xmlns:a16="http://schemas.microsoft.com/office/drawing/2014/main" id="{FB11E368-3B03-BC4E-8DFF-D8C80ECDEB86}"/>
              </a:ext>
            </a:extLst>
          </p:cNvPr>
          <p:cNvSpPr>
            <a:spLocks noGrp="1"/>
          </p:cNvSpPr>
          <p:nvPr>
            <p:ph idx="1"/>
          </p:nvPr>
        </p:nvSpPr>
        <p:spPr>
          <a:xfrm>
            <a:off x="0" y="995086"/>
            <a:ext cx="12192000" cy="833714"/>
          </a:xfrm>
        </p:spPr>
        <p:txBody>
          <a:bodyPr anchor="t">
            <a:normAutofit fontScale="77500" lnSpcReduction="20000"/>
          </a:bodyPr>
          <a:lstStyle/>
          <a:p>
            <a:r>
              <a:rPr lang="en-US" sz="3600" b="1" i="1" u="sng" dirty="0">
                <a:solidFill>
                  <a:srgbClr val="FF0000"/>
                </a:solidFill>
              </a:rPr>
              <a:t>Malthusian theory </a:t>
            </a:r>
            <a:r>
              <a:rPr lang="en-US" sz="3600" dirty="0">
                <a:solidFill>
                  <a:srgbClr val="FF0000"/>
                </a:solidFill>
              </a:rPr>
              <a:t>and its critiques are used to analyze population change and its consequences</a:t>
            </a:r>
          </a:p>
        </p:txBody>
      </p:sp>
      <p:sp>
        <p:nvSpPr>
          <p:cNvPr id="5" name="Content Placeholder 2">
            <a:extLst>
              <a:ext uri="{FF2B5EF4-FFF2-40B4-BE49-F238E27FC236}">
                <a16:creationId xmlns:a16="http://schemas.microsoft.com/office/drawing/2014/main" id="{7D40E8DF-F286-0E40-8066-804B0D4F4AF3}"/>
              </a:ext>
            </a:extLst>
          </p:cNvPr>
          <p:cNvSpPr txBox="1">
            <a:spLocks/>
          </p:cNvSpPr>
          <p:nvPr/>
        </p:nvSpPr>
        <p:spPr>
          <a:xfrm>
            <a:off x="-1" y="1828800"/>
            <a:ext cx="12192000" cy="50292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3600" dirty="0"/>
              <a:t>Neo-Malthusian theory </a:t>
            </a:r>
          </a:p>
          <a:p>
            <a:pPr lvl="1"/>
            <a:r>
              <a:rPr lang="en-US" sz="3200" dirty="0">
                <a:effectLst/>
              </a:rPr>
              <a:t>earth's resources can only support a finite population</a:t>
            </a:r>
          </a:p>
          <a:p>
            <a:pPr lvl="1"/>
            <a:r>
              <a:rPr lang="en-US" sz="3200" dirty="0">
                <a:effectLst/>
              </a:rPr>
              <a:t>Pressure on scarce natural resources leads to famine and war</a:t>
            </a:r>
          </a:p>
          <a:p>
            <a:pPr lvl="1"/>
            <a:r>
              <a:rPr lang="en-US" sz="3200" dirty="0">
                <a:effectLst/>
              </a:rPr>
              <a:t>Advocate for contraceptive and family planning in order to keep population low and protect resources and prevent famine and war. </a:t>
            </a:r>
            <a:endParaRPr lang="en-US" sz="3200" dirty="0"/>
          </a:p>
        </p:txBody>
      </p:sp>
    </p:spTree>
    <p:extLst>
      <p:ext uri="{BB962C8B-B14F-4D97-AF65-F5344CB8AC3E}">
        <p14:creationId xmlns:p14="http://schemas.microsoft.com/office/powerpoint/2010/main" val="164802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F805-75C3-724A-9112-4F47F8BD4629}"/>
              </a:ext>
            </a:extLst>
          </p:cNvPr>
          <p:cNvSpPr>
            <a:spLocks noGrp="1"/>
          </p:cNvSpPr>
          <p:nvPr>
            <p:ph type="title"/>
          </p:nvPr>
        </p:nvSpPr>
        <p:spPr>
          <a:xfrm>
            <a:off x="188258" y="17932"/>
            <a:ext cx="12003741" cy="1111624"/>
          </a:xfrm>
        </p:spPr>
        <p:txBody>
          <a:bodyPr/>
          <a:lstStyle/>
          <a:p>
            <a:pPr algn="ctr"/>
            <a:r>
              <a:rPr lang="en-US" dirty="0"/>
              <a:t>Essential Knowledge IMP-2.B.3</a:t>
            </a:r>
          </a:p>
        </p:txBody>
      </p:sp>
      <p:sp>
        <p:nvSpPr>
          <p:cNvPr id="3" name="Content Placeholder 2">
            <a:extLst>
              <a:ext uri="{FF2B5EF4-FFF2-40B4-BE49-F238E27FC236}">
                <a16:creationId xmlns:a16="http://schemas.microsoft.com/office/drawing/2014/main" id="{FB11E368-3B03-BC4E-8DFF-D8C80ECDEB86}"/>
              </a:ext>
            </a:extLst>
          </p:cNvPr>
          <p:cNvSpPr>
            <a:spLocks noGrp="1"/>
          </p:cNvSpPr>
          <p:nvPr>
            <p:ph idx="1"/>
          </p:nvPr>
        </p:nvSpPr>
        <p:spPr>
          <a:xfrm>
            <a:off x="0" y="995086"/>
            <a:ext cx="12192000" cy="833714"/>
          </a:xfrm>
        </p:spPr>
        <p:txBody>
          <a:bodyPr anchor="t">
            <a:normAutofit fontScale="77500" lnSpcReduction="20000"/>
          </a:bodyPr>
          <a:lstStyle/>
          <a:p>
            <a:r>
              <a:rPr lang="en-US" sz="3600" dirty="0">
                <a:solidFill>
                  <a:srgbClr val="FF0000"/>
                </a:solidFill>
              </a:rPr>
              <a:t>Malthusian theory and its </a:t>
            </a:r>
            <a:r>
              <a:rPr lang="en-US" sz="3600" b="1" i="1" u="sng" dirty="0">
                <a:solidFill>
                  <a:srgbClr val="FF0000"/>
                </a:solidFill>
              </a:rPr>
              <a:t>critiques</a:t>
            </a:r>
            <a:r>
              <a:rPr lang="en-US" sz="3600" dirty="0">
                <a:solidFill>
                  <a:srgbClr val="FF0000"/>
                </a:solidFill>
              </a:rPr>
              <a:t> are used to analyze population change and its consequences</a:t>
            </a:r>
          </a:p>
        </p:txBody>
      </p:sp>
      <p:sp>
        <p:nvSpPr>
          <p:cNvPr id="5" name="Content Placeholder 2">
            <a:extLst>
              <a:ext uri="{FF2B5EF4-FFF2-40B4-BE49-F238E27FC236}">
                <a16:creationId xmlns:a16="http://schemas.microsoft.com/office/drawing/2014/main" id="{7D40E8DF-F286-0E40-8066-804B0D4F4AF3}"/>
              </a:ext>
            </a:extLst>
          </p:cNvPr>
          <p:cNvSpPr txBox="1">
            <a:spLocks/>
          </p:cNvSpPr>
          <p:nvPr/>
        </p:nvSpPr>
        <p:spPr>
          <a:xfrm>
            <a:off x="-1" y="1828800"/>
            <a:ext cx="12192000" cy="5029200"/>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3600" dirty="0"/>
              <a:t>Esther </a:t>
            </a:r>
            <a:r>
              <a:rPr lang="en-US" sz="3600" dirty="0" err="1"/>
              <a:t>Boserup</a:t>
            </a:r>
            <a:r>
              <a:rPr lang="en-US" sz="3600" dirty="0"/>
              <a:t> countered Thomas Malthus and his theory</a:t>
            </a:r>
          </a:p>
          <a:p>
            <a:pPr lvl="1"/>
            <a:r>
              <a:rPr lang="en-US" sz="3000" dirty="0"/>
              <a:t>She argued that farmers want the most leisure time possible therefore they don’t farm as intensively or as efficiently as they can</a:t>
            </a:r>
          </a:p>
          <a:p>
            <a:pPr lvl="1"/>
            <a:r>
              <a:rPr lang="en-US" sz="3000" dirty="0"/>
              <a:t>That as population grows farmers will work harder and innovate (get more out of their land) in order to have the amount of food needed to meet the demands of the population</a:t>
            </a:r>
          </a:p>
          <a:p>
            <a:r>
              <a:rPr lang="en-US" sz="3200" dirty="0"/>
              <a:t>Malthus – Population growth tied to food production</a:t>
            </a:r>
          </a:p>
          <a:p>
            <a:r>
              <a:rPr lang="en-US" sz="3200" dirty="0" err="1"/>
              <a:t>Boserup</a:t>
            </a:r>
            <a:r>
              <a:rPr lang="en-US" sz="3200" dirty="0"/>
              <a:t> – population not tied to food production ; as population grows farmers will find ways to increase production  </a:t>
            </a:r>
          </a:p>
        </p:txBody>
      </p:sp>
    </p:spTree>
    <p:extLst>
      <p:ext uri="{BB962C8B-B14F-4D97-AF65-F5344CB8AC3E}">
        <p14:creationId xmlns:p14="http://schemas.microsoft.com/office/powerpoint/2010/main" val="2639999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{4D06EF29-649C-6C4A-B802-F1891BBA952F}tf10001063</Template>
  <TotalTime>886</TotalTime>
  <Words>434</Words>
  <Application>Microsoft Macintosh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Mesh</vt:lpstr>
      <vt:lpstr>Population and Migration Patterns and processes </vt:lpstr>
      <vt:lpstr>BIG IDEAS….</vt:lpstr>
      <vt:lpstr>Topic 2.6</vt:lpstr>
      <vt:lpstr>Enduring Understanding: IMP-2</vt:lpstr>
      <vt:lpstr>Learning objective: IMP-2.B</vt:lpstr>
      <vt:lpstr>Essential Knowledge IMP-2.B.3</vt:lpstr>
      <vt:lpstr>Essential Knowledge IMP-2.B.3</vt:lpstr>
      <vt:lpstr>Essential Knowledge IMP-2.B.3</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and Migration Patterns and processes </dc:title>
  <dc:creator>Crider, Brett</dc:creator>
  <cp:lastModifiedBy>Crider, Brett</cp:lastModifiedBy>
  <cp:revision>18</cp:revision>
  <dcterms:created xsi:type="dcterms:W3CDTF">2019-08-23T01:10:38Z</dcterms:created>
  <dcterms:modified xsi:type="dcterms:W3CDTF">2019-08-25T18:34:26Z</dcterms:modified>
</cp:coreProperties>
</file>