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2"/>
    <p:restoredTop sz="94534"/>
  </p:normalViewPr>
  <p:slideViewPr>
    <p:cSldViewPr snapToGrid="0" snapToObjects="1">
      <p:cViewPr varScale="1">
        <p:scale>
          <a:sx n="118" d="100"/>
          <a:sy n="118" d="100"/>
        </p:scale>
        <p:origin x="224"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9/26/19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9/26/19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x00Tl7FxEf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wJPPaEyqhI" TargetMode="External"/><Relationship Id="rId2" Type="http://schemas.openxmlformats.org/officeDocument/2006/relationships/hyperlink" Target="https://www.youtube.com/watch?v=qK7A7hg9Qa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DaUR2w0eET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4404-1C9C-A34F-82B8-A5CAB5F09BA7}"/>
              </a:ext>
            </a:extLst>
          </p:cNvPr>
          <p:cNvSpPr>
            <a:spLocks noGrp="1"/>
          </p:cNvSpPr>
          <p:nvPr>
            <p:ph type="ctrTitle"/>
          </p:nvPr>
        </p:nvSpPr>
        <p:spPr>
          <a:xfrm>
            <a:off x="0" y="0"/>
            <a:ext cx="12192000" cy="2181726"/>
          </a:xfrm>
        </p:spPr>
        <p:txBody>
          <a:bodyPr>
            <a:noAutofit/>
          </a:bodyPr>
          <a:lstStyle/>
          <a:p>
            <a:pPr algn="ctr"/>
            <a:r>
              <a:rPr lang="en-US" sz="7200" dirty="0"/>
              <a:t>Cultural Patterns and Processes</a:t>
            </a:r>
          </a:p>
        </p:txBody>
      </p:sp>
      <p:pic>
        <p:nvPicPr>
          <p:cNvPr id="4" name="Picture 3">
            <a:extLst>
              <a:ext uri="{FF2B5EF4-FFF2-40B4-BE49-F238E27FC236}">
                <a16:creationId xmlns:a16="http://schemas.microsoft.com/office/drawing/2014/main" id="{722F57F0-05B6-2442-BB2E-38248A18672A}"/>
              </a:ext>
            </a:extLst>
          </p:cNvPr>
          <p:cNvPicPr>
            <a:picLocks noChangeAspect="1"/>
          </p:cNvPicPr>
          <p:nvPr/>
        </p:nvPicPr>
        <p:blipFill>
          <a:blip r:embed="rId2"/>
          <a:stretch>
            <a:fillRect/>
          </a:stretch>
        </p:blipFill>
        <p:spPr>
          <a:xfrm>
            <a:off x="1951455" y="2020784"/>
            <a:ext cx="8289089" cy="4837216"/>
          </a:xfrm>
          <a:prstGeom prst="rect">
            <a:avLst/>
          </a:prstGeom>
        </p:spPr>
      </p:pic>
    </p:spTree>
    <p:extLst>
      <p:ext uri="{BB962C8B-B14F-4D97-AF65-F5344CB8AC3E}">
        <p14:creationId xmlns:p14="http://schemas.microsoft.com/office/powerpoint/2010/main" val="281072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279E04-A838-A74A-AA3C-882170D78932}"/>
              </a:ext>
            </a:extLst>
          </p:cNvPr>
          <p:cNvPicPr>
            <a:picLocks noChangeAspect="1"/>
          </p:cNvPicPr>
          <p:nvPr/>
        </p:nvPicPr>
        <p:blipFill>
          <a:blip r:embed="rId2"/>
          <a:stretch>
            <a:fillRect/>
          </a:stretch>
        </p:blipFill>
        <p:spPr>
          <a:xfrm>
            <a:off x="0" y="375093"/>
            <a:ext cx="12192000" cy="6107814"/>
          </a:xfrm>
          <a:prstGeom prst="rect">
            <a:avLst/>
          </a:prstGeom>
        </p:spPr>
      </p:pic>
    </p:spTree>
    <p:extLst>
      <p:ext uri="{BB962C8B-B14F-4D97-AF65-F5344CB8AC3E}">
        <p14:creationId xmlns:p14="http://schemas.microsoft.com/office/powerpoint/2010/main" val="93423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89E6-8286-C343-AB4A-1F5DD3921AC6}"/>
              </a:ext>
            </a:extLst>
          </p:cNvPr>
          <p:cNvSpPr>
            <a:spLocks noGrp="1"/>
          </p:cNvSpPr>
          <p:nvPr>
            <p:ph type="title"/>
          </p:nvPr>
        </p:nvSpPr>
        <p:spPr>
          <a:xfrm>
            <a:off x="1141412" y="160421"/>
            <a:ext cx="9905998" cy="914400"/>
          </a:xfrm>
        </p:spPr>
        <p:txBody>
          <a:bodyPr>
            <a:normAutofit/>
          </a:bodyPr>
          <a:lstStyle/>
          <a:p>
            <a:pPr algn="ctr"/>
            <a:r>
              <a:rPr lang="en-US" dirty="0"/>
              <a:t>Essential Knowledge SPS-3.A.4</a:t>
            </a:r>
          </a:p>
        </p:txBody>
      </p:sp>
      <p:sp>
        <p:nvSpPr>
          <p:cNvPr id="3" name="Content Placeholder 2">
            <a:extLst>
              <a:ext uri="{FF2B5EF4-FFF2-40B4-BE49-F238E27FC236}">
                <a16:creationId xmlns:a16="http://schemas.microsoft.com/office/drawing/2014/main" id="{302500E6-F993-9449-BB91-E2BFB62925D3}"/>
              </a:ext>
            </a:extLst>
          </p:cNvPr>
          <p:cNvSpPr>
            <a:spLocks noGrp="1"/>
          </p:cNvSpPr>
          <p:nvPr>
            <p:ph idx="1"/>
          </p:nvPr>
        </p:nvSpPr>
        <p:spPr>
          <a:xfrm>
            <a:off x="593559" y="853823"/>
            <a:ext cx="11261558" cy="1119356"/>
          </a:xfrm>
        </p:spPr>
        <p:txBody>
          <a:bodyPr>
            <a:normAutofit fontScale="92500" lnSpcReduction="20000"/>
          </a:bodyPr>
          <a:lstStyle/>
          <a:p>
            <a:r>
              <a:rPr lang="en-US" dirty="0"/>
              <a:t>Communication technologies, such as the internet and space-time convergence, are reshaping and accelerating interactions among people; changing cultural practices, as in the increasing use of English and the loss of indigenous languages; and creating cultural convergence and divergence</a:t>
            </a:r>
          </a:p>
        </p:txBody>
      </p:sp>
      <p:sp>
        <p:nvSpPr>
          <p:cNvPr id="4" name="TextBox 3">
            <a:extLst>
              <a:ext uri="{FF2B5EF4-FFF2-40B4-BE49-F238E27FC236}">
                <a16:creationId xmlns:a16="http://schemas.microsoft.com/office/drawing/2014/main" id="{C34271BF-77CB-8B49-80D6-A902ACF185A7}"/>
              </a:ext>
            </a:extLst>
          </p:cNvPr>
          <p:cNvSpPr txBox="1"/>
          <p:nvPr/>
        </p:nvSpPr>
        <p:spPr>
          <a:xfrm>
            <a:off x="188910" y="2217401"/>
            <a:ext cx="12003090"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t>As different cultures come into contact with one another it usually leads to cultural convergence and divergence</a:t>
            </a:r>
          </a:p>
          <a:p>
            <a:pPr marL="800100" lvl="1" indent="-342900">
              <a:buFont typeface="Arial" panose="020B0604020202020204" pitchFamily="34" charset="0"/>
              <a:buChar char="•"/>
            </a:pPr>
            <a:r>
              <a:rPr lang="en-US" sz="2200" dirty="0"/>
              <a:t>Cultural Convergence - The tendency for cultures to become more alike as they increasingly share technology and organizational structures in a modern world united by improved transportation and communication.</a:t>
            </a:r>
          </a:p>
          <a:p>
            <a:pPr marL="342900" indent="-342900">
              <a:buFont typeface="Arial" panose="020B0604020202020204" pitchFamily="34" charset="0"/>
              <a:buChar char="•"/>
            </a:pPr>
            <a:r>
              <a:rPr lang="en-US" sz="2200" dirty="0"/>
              <a:t>Through cultural convergence the cultures tend to adopt and pick up traits of each other, becoming more alike over time</a:t>
            </a:r>
          </a:p>
          <a:p>
            <a:pPr marL="342900" indent="-342900">
              <a:buFont typeface="Arial" panose="020B0604020202020204" pitchFamily="34" charset="0"/>
              <a:buChar char="•"/>
            </a:pPr>
            <a:r>
              <a:rPr lang="en-US" sz="2200" dirty="0"/>
              <a:t>To protect or fight against convergence some local and indigenous cultures go the opposite direction and seek cultural divergence</a:t>
            </a:r>
          </a:p>
          <a:p>
            <a:pPr marL="342900" indent="-342900">
              <a:buFont typeface="Arial" panose="020B0604020202020204" pitchFamily="34" charset="0"/>
              <a:buChar char="•"/>
            </a:pPr>
            <a:r>
              <a:rPr lang="en-US" sz="2200" dirty="0"/>
              <a:t>Cultural Divergence – local cultures that work to separate and isolate themselves to stop the influence of popular culture</a:t>
            </a:r>
          </a:p>
          <a:p>
            <a:pPr marL="800100" lvl="1" indent="-342900">
              <a:buFont typeface="Arial" panose="020B0604020202020204" pitchFamily="34" charset="0"/>
              <a:buChar char="•"/>
            </a:pPr>
            <a:r>
              <a:rPr lang="en-US" sz="2200" dirty="0"/>
              <a:t>Great example is the </a:t>
            </a:r>
            <a:r>
              <a:rPr lang="en-US" sz="2200" dirty="0">
                <a:hlinkClick r:id="rId2"/>
              </a:rPr>
              <a:t>Amish </a:t>
            </a:r>
            <a:endParaRPr lang="en-US" sz="2200" dirty="0"/>
          </a:p>
          <a:p>
            <a:pPr marL="1257300" lvl="2" indent="-342900">
              <a:buFont typeface="Arial" panose="020B0604020202020204" pitchFamily="34" charset="0"/>
              <a:buChar char="•"/>
            </a:pPr>
            <a:r>
              <a:rPr lang="en-US" sz="2200" dirty="0"/>
              <a:t>Why would they do this? What purpose does </a:t>
            </a:r>
            <a:r>
              <a:rPr lang="en-US" sz="2200"/>
              <a:t>it serve? </a:t>
            </a:r>
            <a:endParaRPr lang="en-US" sz="2200" dirty="0"/>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380784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49A6-5C03-F443-A7E0-BF29AE382F7C}"/>
              </a:ext>
            </a:extLst>
          </p:cNvPr>
          <p:cNvSpPr>
            <a:spLocks noGrp="1"/>
          </p:cNvSpPr>
          <p:nvPr>
            <p:ph type="title"/>
          </p:nvPr>
        </p:nvSpPr>
        <p:spPr>
          <a:xfrm>
            <a:off x="1141412" y="0"/>
            <a:ext cx="9905998" cy="1478570"/>
          </a:xfrm>
        </p:spPr>
        <p:txBody>
          <a:bodyPr>
            <a:normAutofit/>
          </a:bodyPr>
          <a:lstStyle/>
          <a:p>
            <a:pPr algn="ctr"/>
            <a:r>
              <a:rPr lang="en-US" sz="4400" dirty="0"/>
              <a:t>Big Ideas</a:t>
            </a:r>
          </a:p>
        </p:txBody>
      </p:sp>
      <p:sp>
        <p:nvSpPr>
          <p:cNvPr id="3" name="Content Placeholder 2">
            <a:extLst>
              <a:ext uri="{FF2B5EF4-FFF2-40B4-BE49-F238E27FC236}">
                <a16:creationId xmlns:a16="http://schemas.microsoft.com/office/drawing/2014/main" id="{49194235-880A-754B-BDC8-17E75E32B5A2}"/>
              </a:ext>
            </a:extLst>
          </p:cNvPr>
          <p:cNvSpPr>
            <a:spLocks noGrp="1"/>
          </p:cNvSpPr>
          <p:nvPr>
            <p:ph idx="1"/>
          </p:nvPr>
        </p:nvSpPr>
        <p:spPr>
          <a:xfrm>
            <a:off x="802106" y="1026694"/>
            <a:ext cx="11389894" cy="5831305"/>
          </a:xfrm>
        </p:spPr>
        <p:txBody>
          <a:bodyPr>
            <a:noAutofit/>
          </a:bodyPr>
          <a:lstStyle/>
          <a:p>
            <a:r>
              <a:rPr lang="en-US" sz="3200" b="1" i="1" u="sng" dirty="0"/>
              <a:t>Patterns and Spatial Organization (PSO)</a:t>
            </a:r>
          </a:p>
          <a:p>
            <a:pPr lvl="1"/>
            <a:r>
              <a:rPr lang="en-US" sz="2800" dirty="0"/>
              <a:t>How does where people live and what resources they have access to impact their cultural practices</a:t>
            </a:r>
          </a:p>
          <a:p>
            <a:r>
              <a:rPr lang="en-US" sz="3200" b="1" i="1" u="sng" dirty="0"/>
              <a:t>Impacts and Interactions (IMP)</a:t>
            </a:r>
          </a:p>
          <a:p>
            <a:pPr lvl="1"/>
            <a:r>
              <a:rPr lang="en-US" sz="2800" dirty="0"/>
              <a:t>How does the interaction of people contribute to the spread of cultural practices?</a:t>
            </a:r>
          </a:p>
          <a:p>
            <a:r>
              <a:rPr lang="en-US" sz="3200" b="1" i="1" u="sng" dirty="0"/>
              <a:t>Spatial Patterns and Societal Changes (SPS)</a:t>
            </a:r>
          </a:p>
          <a:p>
            <a:pPr lvl="1"/>
            <a:r>
              <a:rPr lang="en-US" sz="2800" dirty="0"/>
              <a:t>How and why do cultural ideas, practices, and innovations change or disappear over time?</a:t>
            </a:r>
          </a:p>
        </p:txBody>
      </p:sp>
    </p:spTree>
    <p:extLst>
      <p:ext uri="{BB962C8B-B14F-4D97-AF65-F5344CB8AC3E}">
        <p14:creationId xmlns:p14="http://schemas.microsoft.com/office/powerpoint/2010/main" val="151331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4404-1C9C-A34F-82B8-A5CAB5F09BA7}"/>
              </a:ext>
            </a:extLst>
          </p:cNvPr>
          <p:cNvSpPr>
            <a:spLocks noGrp="1"/>
          </p:cNvSpPr>
          <p:nvPr>
            <p:ph type="ctrTitle"/>
          </p:nvPr>
        </p:nvSpPr>
        <p:spPr>
          <a:xfrm>
            <a:off x="0" y="0"/>
            <a:ext cx="12192000" cy="2181726"/>
          </a:xfrm>
        </p:spPr>
        <p:txBody>
          <a:bodyPr>
            <a:noAutofit/>
          </a:bodyPr>
          <a:lstStyle/>
          <a:p>
            <a:pPr algn="ctr"/>
            <a:r>
              <a:rPr lang="en-US" sz="7200" dirty="0"/>
              <a:t>Topic 3.6 </a:t>
            </a:r>
            <a:br>
              <a:rPr lang="en-US" sz="7200" dirty="0"/>
            </a:br>
            <a:r>
              <a:rPr lang="en-US" sz="5400" dirty="0"/>
              <a:t>contemporary Causes of Diffusion</a:t>
            </a:r>
          </a:p>
        </p:txBody>
      </p:sp>
      <p:pic>
        <p:nvPicPr>
          <p:cNvPr id="4" name="Picture 3">
            <a:extLst>
              <a:ext uri="{FF2B5EF4-FFF2-40B4-BE49-F238E27FC236}">
                <a16:creationId xmlns:a16="http://schemas.microsoft.com/office/drawing/2014/main" id="{722F57F0-05B6-2442-BB2E-38248A18672A}"/>
              </a:ext>
            </a:extLst>
          </p:cNvPr>
          <p:cNvPicPr>
            <a:picLocks noChangeAspect="1"/>
          </p:cNvPicPr>
          <p:nvPr/>
        </p:nvPicPr>
        <p:blipFill>
          <a:blip r:embed="rId2"/>
          <a:stretch>
            <a:fillRect/>
          </a:stretch>
        </p:blipFill>
        <p:spPr>
          <a:xfrm>
            <a:off x="1951455" y="2020784"/>
            <a:ext cx="8289089" cy="4837216"/>
          </a:xfrm>
          <a:prstGeom prst="rect">
            <a:avLst/>
          </a:prstGeom>
        </p:spPr>
      </p:pic>
    </p:spTree>
    <p:extLst>
      <p:ext uri="{BB962C8B-B14F-4D97-AF65-F5344CB8AC3E}">
        <p14:creationId xmlns:p14="http://schemas.microsoft.com/office/powerpoint/2010/main" val="203819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89E6-8286-C343-AB4A-1F5DD3921AC6}"/>
              </a:ext>
            </a:extLst>
          </p:cNvPr>
          <p:cNvSpPr>
            <a:spLocks noGrp="1"/>
          </p:cNvSpPr>
          <p:nvPr>
            <p:ph type="title"/>
          </p:nvPr>
        </p:nvSpPr>
        <p:spPr>
          <a:xfrm>
            <a:off x="1141412" y="160421"/>
            <a:ext cx="9905998" cy="914400"/>
          </a:xfrm>
        </p:spPr>
        <p:txBody>
          <a:bodyPr>
            <a:normAutofit fontScale="90000"/>
          </a:bodyPr>
          <a:lstStyle/>
          <a:p>
            <a:pPr algn="ctr"/>
            <a:r>
              <a:rPr lang="en-US" dirty="0"/>
              <a:t>Enduring Understanding: SPS-3</a:t>
            </a:r>
            <a:br>
              <a:rPr lang="en-US" dirty="0"/>
            </a:br>
            <a:endParaRPr lang="en-US" dirty="0"/>
          </a:p>
        </p:txBody>
      </p:sp>
      <p:sp>
        <p:nvSpPr>
          <p:cNvPr id="3" name="Content Placeholder 2">
            <a:extLst>
              <a:ext uri="{FF2B5EF4-FFF2-40B4-BE49-F238E27FC236}">
                <a16:creationId xmlns:a16="http://schemas.microsoft.com/office/drawing/2014/main" id="{302500E6-F993-9449-BB91-E2BFB62925D3}"/>
              </a:ext>
            </a:extLst>
          </p:cNvPr>
          <p:cNvSpPr>
            <a:spLocks noGrp="1"/>
          </p:cNvSpPr>
          <p:nvPr>
            <p:ph idx="1"/>
          </p:nvPr>
        </p:nvSpPr>
        <p:spPr>
          <a:xfrm>
            <a:off x="1141411" y="853823"/>
            <a:ext cx="9905999" cy="1119356"/>
          </a:xfrm>
        </p:spPr>
        <p:txBody>
          <a:bodyPr/>
          <a:lstStyle/>
          <a:p>
            <a:r>
              <a:rPr lang="en-US" dirty="0"/>
              <a:t>Cultural ideas, practices, and innovations change or disappear over time</a:t>
            </a:r>
          </a:p>
        </p:txBody>
      </p:sp>
    </p:spTree>
    <p:extLst>
      <p:ext uri="{BB962C8B-B14F-4D97-AF65-F5344CB8AC3E}">
        <p14:creationId xmlns:p14="http://schemas.microsoft.com/office/powerpoint/2010/main" val="212257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89E6-8286-C343-AB4A-1F5DD3921AC6}"/>
              </a:ext>
            </a:extLst>
          </p:cNvPr>
          <p:cNvSpPr>
            <a:spLocks noGrp="1"/>
          </p:cNvSpPr>
          <p:nvPr>
            <p:ph type="title"/>
          </p:nvPr>
        </p:nvSpPr>
        <p:spPr>
          <a:xfrm>
            <a:off x="1141412" y="160421"/>
            <a:ext cx="9905998" cy="914400"/>
          </a:xfrm>
        </p:spPr>
        <p:txBody>
          <a:bodyPr>
            <a:normAutofit/>
          </a:bodyPr>
          <a:lstStyle/>
          <a:p>
            <a:pPr algn="ctr"/>
            <a:r>
              <a:rPr lang="en-US" dirty="0"/>
              <a:t>Learning Objective: SPS-3.A</a:t>
            </a:r>
          </a:p>
        </p:txBody>
      </p:sp>
      <p:sp>
        <p:nvSpPr>
          <p:cNvPr id="3" name="Content Placeholder 2">
            <a:extLst>
              <a:ext uri="{FF2B5EF4-FFF2-40B4-BE49-F238E27FC236}">
                <a16:creationId xmlns:a16="http://schemas.microsoft.com/office/drawing/2014/main" id="{302500E6-F993-9449-BB91-E2BFB62925D3}"/>
              </a:ext>
            </a:extLst>
          </p:cNvPr>
          <p:cNvSpPr>
            <a:spLocks noGrp="1"/>
          </p:cNvSpPr>
          <p:nvPr>
            <p:ph idx="1"/>
          </p:nvPr>
        </p:nvSpPr>
        <p:spPr>
          <a:xfrm>
            <a:off x="1141411" y="853823"/>
            <a:ext cx="9905999" cy="1119356"/>
          </a:xfrm>
        </p:spPr>
        <p:txBody>
          <a:bodyPr/>
          <a:lstStyle/>
          <a:p>
            <a:r>
              <a:rPr lang="en-US" dirty="0"/>
              <a:t>Explain how historical processes impact current cultural patterns</a:t>
            </a:r>
          </a:p>
        </p:txBody>
      </p:sp>
    </p:spTree>
    <p:extLst>
      <p:ext uri="{BB962C8B-B14F-4D97-AF65-F5344CB8AC3E}">
        <p14:creationId xmlns:p14="http://schemas.microsoft.com/office/powerpoint/2010/main" val="247747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89E6-8286-C343-AB4A-1F5DD3921AC6}"/>
              </a:ext>
            </a:extLst>
          </p:cNvPr>
          <p:cNvSpPr>
            <a:spLocks noGrp="1"/>
          </p:cNvSpPr>
          <p:nvPr>
            <p:ph type="title"/>
          </p:nvPr>
        </p:nvSpPr>
        <p:spPr>
          <a:xfrm>
            <a:off x="1141412" y="160421"/>
            <a:ext cx="9905998" cy="914400"/>
          </a:xfrm>
        </p:spPr>
        <p:txBody>
          <a:bodyPr>
            <a:normAutofit/>
          </a:bodyPr>
          <a:lstStyle/>
          <a:p>
            <a:pPr algn="ctr"/>
            <a:r>
              <a:rPr lang="en-US" dirty="0"/>
              <a:t>Essential Knowledge SPS-3.A.3</a:t>
            </a:r>
          </a:p>
        </p:txBody>
      </p:sp>
      <p:sp>
        <p:nvSpPr>
          <p:cNvPr id="3" name="Content Placeholder 2">
            <a:extLst>
              <a:ext uri="{FF2B5EF4-FFF2-40B4-BE49-F238E27FC236}">
                <a16:creationId xmlns:a16="http://schemas.microsoft.com/office/drawing/2014/main" id="{302500E6-F993-9449-BB91-E2BFB62925D3}"/>
              </a:ext>
            </a:extLst>
          </p:cNvPr>
          <p:cNvSpPr>
            <a:spLocks noGrp="1"/>
          </p:cNvSpPr>
          <p:nvPr>
            <p:ph idx="1"/>
          </p:nvPr>
        </p:nvSpPr>
        <p:spPr>
          <a:xfrm>
            <a:off x="753979" y="853823"/>
            <a:ext cx="11004884" cy="1440198"/>
          </a:xfrm>
        </p:spPr>
        <p:txBody>
          <a:bodyPr>
            <a:normAutofit fontScale="92500"/>
          </a:bodyPr>
          <a:lstStyle/>
          <a:p>
            <a:r>
              <a:rPr lang="en-US" dirty="0"/>
              <a:t>Cultural ideas and practices are socially constructed and change through both small-scale and large-scale processes such as urbanization and globalization. These processes come to bear on culture through media, technological change, politics, economics, and social relationships.</a:t>
            </a:r>
          </a:p>
        </p:txBody>
      </p:sp>
      <p:sp>
        <p:nvSpPr>
          <p:cNvPr id="4" name="TextBox 3">
            <a:extLst>
              <a:ext uri="{FF2B5EF4-FFF2-40B4-BE49-F238E27FC236}">
                <a16:creationId xmlns:a16="http://schemas.microsoft.com/office/drawing/2014/main" id="{25368E3F-7434-7643-9C58-4A534E434D8E}"/>
              </a:ext>
            </a:extLst>
          </p:cNvPr>
          <p:cNvSpPr txBox="1"/>
          <p:nvPr/>
        </p:nvSpPr>
        <p:spPr>
          <a:xfrm>
            <a:off x="188910" y="2217401"/>
            <a:ext cx="12003090" cy="3447098"/>
          </a:xfrm>
          <a:prstGeom prst="rect">
            <a:avLst/>
          </a:prstGeom>
          <a:noFill/>
        </p:spPr>
        <p:txBody>
          <a:bodyPr wrap="square" rtlCol="0">
            <a:spAutoFit/>
          </a:bodyPr>
          <a:lstStyle/>
          <a:p>
            <a:pPr marL="342900" indent="-342900">
              <a:buFont typeface="Arial" panose="020B0604020202020204" pitchFamily="34" charset="0"/>
              <a:buChar char="•"/>
            </a:pPr>
            <a:r>
              <a:rPr lang="en-US" sz="2400" dirty="0">
                <a:ea typeface="ＭＳ Ｐゴシック" panose="020B0600070205080204" pitchFamily="34" charset="-128"/>
              </a:rPr>
              <a:t>Culture is socially constructed </a:t>
            </a:r>
          </a:p>
          <a:p>
            <a:pPr marL="800100" lvl="1" indent="-342900">
              <a:buFont typeface="Arial" panose="020B0604020202020204" pitchFamily="34" charset="0"/>
              <a:buChar char="•"/>
            </a:pPr>
            <a:r>
              <a:rPr lang="en-US" sz="2200" dirty="0">
                <a:ea typeface="ＭＳ Ｐゴシック" panose="020B0600070205080204" pitchFamily="34" charset="-128"/>
              </a:rPr>
              <a:t>We are not born with a culture we learn and are taught our culture</a:t>
            </a:r>
          </a:p>
          <a:p>
            <a:pPr marL="285750" indent="-285750">
              <a:buFont typeface="Arial" panose="020B0604020202020204" pitchFamily="34" charset="0"/>
              <a:buChar char="•"/>
            </a:pPr>
            <a:r>
              <a:rPr lang="en-US" altLang="en-US" sz="2200" dirty="0">
                <a:ea typeface="ＭＳ Ｐゴシック" panose="020B0600070205080204" pitchFamily="34" charset="-128"/>
              </a:rPr>
              <a:t>What is identity?</a:t>
            </a:r>
          </a:p>
          <a:p>
            <a:pPr marL="742950" lvl="1" indent="-285750">
              <a:buFont typeface="Arial" panose="020B0604020202020204" pitchFamily="34" charset="0"/>
              <a:buChar char="•"/>
            </a:pPr>
            <a:r>
              <a:rPr lang="en-US" altLang="en-US" sz="2200" dirty="0">
                <a:ea typeface="ＭＳ Ｐゴシック" panose="020B0600070205080204" pitchFamily="34" charset="-128"/>
              </a:rPr>
              <a:t>How we make sense of ourselves / how do we define ourselves?</a:t>
            </a:r>
          </a:p>
          <a:p>
            <a:pPr marL="285750" indent="-285750">
              <a:buFont typeface="Arial" panose="020B0604020202020204" pitchFamily="34" charset="0"/>
              <a:buChar char="•"/>
            </a:pPr>
            <a:r>
              <a:rPr lang="en-US" altLang="en-US" sz="2200" dirty="0">
                <a:ea typeface="ＭＳ Ｐゴシック" panose="020B0600070205080204" pitchFamily="34" charset="-128"/>
              </a:rPr>
              <a:t>We construct our identities through experiences, emotions, connections, and rejections</a:t>
            </a:r>
          </a:p>
          <a:p>
            <a:pPr marL="285750" indent="-285750">
              <a:buFont typeface="Arial" panose="020B0604020202020204" pitchFamily="34" charset="0"/>
              <a:buChar char="•"/>
            </a:pPr>
            <a:r>
              <a:rPr lang="en-US" altLang="en-US" sz="2200" dirty="0">
                <a:ea typeface="ＭＳ Ｐゴシック" panose="020B0600070205080204" pitchFamily="34" charset="-128"/>
              </a:rPr>
              <a:t>To define ourselves we define others and others define us</a:t>
            </a:r>
          </a:p>
          <a:p>
            <a:pPr marL="742950" lvl="1" indent="-285750">
              <a:buFont typeface="Arial" panose="020B0604020202020204" pitchFamily="34" charset="0"/>
              <a:buChar char="•"/>
            </a:pPr>
            <a:r>
              <a:rPr lang="en-US" altLang="en-US" sz="2200" dirty="0">
                <a:ea typeface="ＭＳ Ｐゴシック" panose="020B0600070205080204" pitchFamily="34" charset="-128"/>
              </a:rPr>
              <a:t>Called identifying against</a:t>
            </a:r>
          </a:p>
          <a:p>
            <a:pPr marL="1200150" lvl="2" indent="-285750">
              <a:buFont typeface="Arial" panose="020B0604020202020204" pitchFamily="34" charset="0"/>
              <a:buChar char="•"/>
            </a:pPr>
            <a:r>
              <a:rPr lang="en-US" altLang="en-US" sz="2200" dirty="0">
                <a:ea typeface="ＭＳ Ｐゴシック" panose="020B0600070205080204" pitchFamily="34" charset="-128"/>
              </a:rPr>
              <a:t>We first define </a:t>
            </a:r>
            <a:r>
              <a:rPr lang="ja-JP" altLang="en-US" sz="2200"/>
              <a:t>“</a:t>
            </a:r>
            <a:r>
              <a:rPr lang="en-US" altLang="ja-JP" sz="2200" dirty="0"/>
              <a:t>other</a:t>
            </a:r>
            <a:r>
              <a:rPr lang="ja-JP" altLang="en-US" sz="2200"/>
              <a:t>”</a:t>
            </a:r>
            <a:r>
              <a:rPr lang="en-US" altLang="ja-JP" sz="2200" dirty="0"/>
              <a:t> and then we define ourselves as </a:t>
            </a:r>
            <a:r>
              <a:rPr lang="ja-JP" altLang="en-US" sz="2200"/>
              <a:t>“</a:t>
            </a:r>
            <a:r>
              <a:rPr lang="en-US" altLang="ja-JP" sz="2200" dirty="0"/>
              <a:t>not the other</a:t>
            </a:r>
            <a:r>
              <a:rPr lang="ja-JP" altLang="en-US" sz="2200"/>
              <a:t>”</a:t>
            </a:r>
            <a:endParaRPr lang="en-US" altLang="ja-JP" sz="2200" dirty="0"/>
          </a:p>
          <a:p>
            <a:pPr marL="285750" indent="-285750">
              <a:buFont typeface="Arial" panose="020B0604020202020204" pitchFamily="34" charset="0"/>
              <a:buChar char="•"/>
            </a:pPr>
            <a:endParaRPr lang="en-US" altLang="en-US" dirty="0">
              <a:ea typeface="ＭＳ Ｐゴシック" panose="020B0600070205080204" pitchFamily="34" charset="-128"/>
            </a:endParaRPr>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178138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89E6-8286-C343-AB4A-1F5DD3921AC6}"/>
              </a:ext>
            </a:extLst>
          </p:cNvPr>
          <p:cNvSpPr>
            <a:spLocks noGrp="1"/>
          </p:cNvSpPr>
          <p:nvPr>
            <p:ph type="title"/>
          </p:nvPr>
        </p:nvSpPr>
        <p:spPr>
          <a:xfrm>
            <a:off x="1141412" y="160421"/>
            <a:ext cx="9905998" cy="914400"/>
          </a:xfrm>
        </p:spPr>
        <p:txBody>
          <a:bodyPr>
            <a:normAutofit/>
          </a:bodyPr>
          <a:lstStyle/>
          <a:p>
            <a:pPr algn="ctr"/>
            <a:r>
              <a:rPr lang="en-US" dirty="0"/>
              <a:t>Essential Knowledge SPS-3.A.3</a:t>
            </a:r>
          </a:p>
        </p:txBody>
      </p:sp>
      <p:sp>
        <p:nvSpPr>
          <p:cNvPr id="3" name="Content Placeholder 2">
            <a:extLst>
              <a:ext uri="{FF2B5EF4-FFF2-40B4-BE49-F238E27FC236}">
                <a16:creationId xmlns:a16="http://schemas.microsoft.com/office/drawing/2014/main" id="{302500E6-F993-9449-BB91-E2BFB62925D3}"/>
              </a:ext>
            </a:extLst>
          </p:cNvPr>
          <p:cNvSpPr>
            <a:spLocks noGrp="1"/>
          </p:cNvSpPr>
          <p:nvPr>
            <p:ph idx="1"/>
          </p:nvPr>
        </p:nvSpPr>
        <p:spPr>
          <a:xfrm>
            <a:off x="0" y="853823"/>
            <a:ext cx="12192000" cy="1071230"/>
          </a:xfrm>
        </p:spPr>
        <p:txBody>
          <a:bodyPr>
            <a:normAutofit fontScale="85000" lnSpcReduction="20000"/>
          </a:bodyPr>
          <a:lstStyle/>
          <a:p>
            <a:r>
              <a:rPr lang="en-US" dirty="0"/>
              <a:t>Cultural ideas and practices are socially constructed and change through both small-scale and large-scale processes such as urbanization and globalization. These processes come to bear on culture through media, technological change, politics, economics, and social relationships.</a:t>
            </a:r>
          </a:p>
        </p:txBody>
      </p:sp>
      <p:sp>
        <p:nvSpPr>
          <p:cNvPr id="4" name="TextBox 3">
            <a:extLst>
              <a:ext uri="{FF2B5EF4-FFF2-40B4-BE49-F238E27FC236}">
                <a16:creationId xmlns:a16="http://schemas.microsoft.com/office/drawing/2014/main" id="{25368E3F-7434-7643-9C58-4A534E434D8E}"/>
              </a:ext>
            </a:extLst>
          </p:cNvPr>
          <p:cNvSpPr txBox="1"/>
          <p:nvPr/>
        </p:nvSpPr>
        <p:spPr>
          <a:xfrm>
            <a:off x="0" y="1925052"/>
            <a:ext cx="12192000" cy="5170646"/>
          </a:xfrm>
          <a:prstGeom prst="rect">
            <a:avLst/>
          </a:prstGeom>
          <a:noFill/>
        </p:spPr>
        <p:txBody>
          <a:bodyPr wrap="square" rtlCol="0">
            <a:spAutoFit/>
          </a:bodyPr>
          <a:lstStyle/>
          <a:p>
            <a:pPr marL="285750" indent="-285750">
              <a:buFont typeface="Arial" panose="020B0604020202020204" pitchFamily="34" charset="0"/>
              <a:buChar char="•"/>
            </a:pPr>
            <a:r>
              <a:rPr lang="en-US" altLang="en-US" sz="2200" dirty="0">
                <a:ea typeface="ＭＳ Ｐゴシック" panose="020B0600070205080204" pitchFamily="34" charset="-128"/>
              </a:rPr>
              <a:t>Culture is constructed like an identity, it is learned behavior through interaction with the world around us</a:t>
            </a:r>
          </a:p>
          <a:p>
            <a:pPr marL="285750" indent="-285750">
              <a:buFont typeface="Arial" panose="020B0604020202020204" pitchFamily="34" charset="0"/>
              <a:buChar char="•"/>
            </a:pPr>
            <a:r>
              <a:rPr lang="en-US" altLang="en-US" sz="2200" dirty="0">
                <a:ea typeface="ＭＳ Ｐゴシック" panose="020B0600070205080204" pitchFamily="34" charset="-128"/>
              </a:rPr>
              <a:t>Historically - we were isolated there was little exposure to other cultures</a:t>
            </a:r>
          </a:p>
          <a:p>
            <a:pPr marL="285750" indent="-285750">
              <a:buFont typeface="Arial" panose="020B0604020202020204" pitchFamily="34" charset="0"/>
              <a:buChar char="•"/>
            </a:pPr>
            <a:r>
              <a:rPr lang="en-US" altLang="en-US" sz="2200" dirty="0">
                <a:ea typeface="ＭＳ Ｐゴシック" panose="020B0600070205080204" pitchFamily="34" charset="-128"/>
              </a:rPr>
              <a:t>Modern times – Extensive amount of interactions now constantly changing and reshaping culture</a:t>
            </a:r>
          </a:p>
          <a:p>
            <a:pPr marL="742950" lvl="1" indent="-285750">
              <a:buFont typeface="Arial" panose="020B0604020202020204" pitchFamily="34" charset="0"/>
              <a:buChar char="•"/>
            </a:pPr>
            <a:r>
              <a:rPr lang="en-US" altLang="en-US" sz="2200" dirty="0">
                <a:ea typeface="ＭＳ Ｐゴシック" panose="020B0600070205080204" pitchFamily="34" charset="-128"/>
              </a:rPr>
              <a:t>Fueled by urbanization and globalization</a:t>
            </a:r>
          </a:p>
          <a:p>
            <a:pPr marL="285750" indent="-285750">
              <a:buFont typeface="Arial" panose="020B0604020202020204" pitchFamily="34" charset="0"/>
              <a:buChar char="•"/>
            </a:pPr>
            <a:r>
              <a:rPr lang="en-US" altLang="en-US" sz="2200" dirty="0">
                <a:ea typeface="ＭＳ Ｐゴシック" panose="020B0600070205080204" pitchFamily="34" charset="-128"/>
              </a:rPr>
              <a:t>Local cultures tend to isolate themselves and do not want contact with popular culture</a:t>
            </a:r>
          </a:p>
          <a:p>
            <a:pPr marL="742950" lvl="1" indent="-285750">
              <a:buFont typeface="Arial" panose="020B0604020202020204" pitchFamily="34" charset="0"/>
              <a:buChar char="•"/>
            </a:pPr>
            <a:r>
              <a:rPr lang="en-US" altLang="en-US" sz="2200" dirty="0">
                <a:ea typeface="ＭＳ Ｐゴシック" panose="020B0600070205080204" pitchFamily="34" charset="-128"/>
              </a:rPr>
              <a:t>As societies urbanize and people come into large urban areas exposure to pop culture increases.</a:t>
            </a:r>
          </a:p>
          <a:p>
            <a:pPr marL="742950" lvl="1" indent="-285750">
              <a:buFont typeface="Arial" panose="020B0604020202020204" pitchFamily="34" charset="0"/>
              <a:buChar char="•"/>
            </a:pPr>
            <a:r>
              <a:rPr lang="en-US" altLang="en-US" sz="2200" dirty="0">
                <a:ea typeface="ＭＳ Ｐゴシック" panose="020B0600070205080204" pitchFamily="34" charset="-128"/>
              </a:rPr>
              <a:t>This exposure leads to an interaction and usually a change of culture</a:t>
            </a:r>
          </a:p>
          <a:p>
            <a:pPr marL="1200150" lvl="2" indent="-285750">
              <a:buFont typeface="Arial" panose="020B0604020202020204" pitchFamily="34" charset="0"/>
              <a:buChar char="•"/>
            </a:pPr>
            <a:r>
              <a:rPr lang="en-US" altLang="en-US" sz="2200" dirty="0">
                <a:ea typeface="ＭＳ Ｐゴシック" panose="020B0600070205080204" pitchFamily="34" charset="-128"/>
              </a:rPr>
              <a:t>Exception to these are local cultures in the form of ethnic neighborhoods</a:t>
            </a:r>
          </a:p>
          <a:p>
            <a:pPr marL="285750" indent="-285750">
              <a:buFont typeface="Arial" panose="020B0604020202020204" pitchFamily="34" charset="0"/>
              <a:buChar char="•"/>
            </a:pPr>
            <a:r>
              <a:rPr lang="en-US" altLang="en-US" sz="2200" dirty="0">
                <a:ea typeface="ＭＳ Ｐゴシック" panose="020B0600070205080204" pitchFamily="34" charset="-128"/>
              </a:rPr>
              <a:t>Globalization can have an impact on culture as well</a:t>
            </a:r>
          </a:p>
          <a:p>
            <a:pPr marL="742950" lvl="1" indent="-285750">
              <a:buFont typeface="Arial" panose="020B0604020202020204" pitchFamily="34" charset="0"/>
              <a:buChar char="•"/>
            </a:pPr>
            <a:r>
              <a:rPr lang="en-US" altLang="en-US" sz="2200" dirty="0">
                <a:ea typeface="ＭＳ Ｐゴシック" panose="020B0600070205080204" pitchFamily="34" charset="-128"/>
              </a:rPr>
              <a:t>As we are more connected this connection fuels exposure to cultural traits that can alter and change the cultural landscape </a:t>
            </a:r>
          </a:p>
          <a:p>
            <a:pPr marL="285750" indent="-285750">
              <a:buFont typeface="Arial" panose="020B0604020202020204" pitchFamily="34" charset="0"/>
              <a:buChar char="•"/>
            </a:pPr>
            <a:r>
              <a:rPr lang="en-US" altLang="en-US" sz="2200" dirty="0">
                <a:ea typeface="ＭＳ Ｐゴシック" panose="020B0600070205080204" pitchFamily="34" charset="-128"/>
              </a:rPr>
              <a:t>Diffusion of music (hip-hop/rap) throughout the word is changing culture and how it is expressed</a:t>
            </a:r>
          </a:p>
          <a:p>
            <a:pPr marL="742950" lvl="1" indent="-285750">
              <a:buFont typeface="Arial" panose="020B0604020202020204" pitchFamily="34" charset="0"/>
              <a:buChar char="•"/>
            </a:pPr>
            <a:r>
              <a:rPr lang="en-US" altLang="en-US" sz="2200" dirty="0">
                <a:ea typeface="ＭＳ Ｐゴシック" panose="020B0600070205080204" pitchFamily="34" charset="-128"/>
                <a:hlinkClick r:id="rId2"/>
              </a:rPr>
              <a:t>Middle East</a:t>
            </a:r>
            <a:endParaRPr lang="en-US" altLang="en-US" sz="2200" dirty="0">
              <a:ea typeface="ＭＳ Ｐゴシック" panose="020B0600070205080204" pitchFamily="34" charset="-128"/>
            </a:endParaRPr>
          </a:p>
          <a:p>
            <a:pPr marL="742950" lvl="1" indent="-285750">
              <a:buFont typeface="Arial" panose="020B0604020202020204" pitchFamily="34" charset="0"/>
              <a:buChar char="•"/>
            </a:pPr>
            <a:r>
              <a:rPr lang="en-US" altLang="en-US" sz="2200" dirty="0">
                <a:ea typeface="ＭＳ Ｐゴシック" panose="020B0600070205080204" pitchFamily="34" charset="-128"/>
                <a:hlinkClick r:id="rId3"/>
              </a:rPr>
              <a:t>Korea </a:t>
            </a:r>
            <a:endParaRPr lang="en-US" altLang="en-US" sz="2200" dirty="0">
              <a:ea typeface="ＭＳ Ｐゴシック" panose="020B0600070205080204" pitchFamily="34" charset="-128"/>
            </a:endParaRPr>
          </a:p>
          <a:p>
            <a:pPr marL="742950" lvl="1" indent="-285750">
              <a:buFont typeface="Arial" panose="020B0604020202020204" pitchFamily="34" charset="0"/>
              <a:buChar char="•"/>
            </a:pPr>
            <a:endParaRPr lang="en-US" altLang="en-US" sz="2200" dirty="0">
              <a:ea typeface="ＭＳ Ｐゴシック" panose="020B0600070205080204" pitchFamily="34" charset="-128"/>
            </a:endParaRPr>
          </a:p>
        </p:txBody>
      </p:sp>
    </p:spTree>
    <p:extLst>
      <p:ext uri="{BB962C8B-B14F-4D97-AF65-F5344CB8AC3E}">
        <p14:creationId xmlns:p14="http://schemas.microsoft.com/office/powerpoint/2010/main" val="280438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89E6-8286-C343-AB4A-1F5DD3921AC6}"/>
              </a:ext>
            </a:extLst>
          </p:cNvPr>
          <p:cNvSpPr>
            <a:spLocks noGrp="1"/>
          </p:cNvSpPr>
          <p:nvPr>
            <p:ph type="title"/>
          </p:nvPr>
        </p:nvSpPr>
        <p:spPr>
          <a:xfrm>
            <a:off x="1141412" y="160421"/>
            <a:ext cx="9905998" cy="914400"/>
          </a:xfrm>
        </p:spPr>
        <p:txBody>
          <a:bodyPr>
            <a:normAutofit/>
          </a:bodyPr>
          <a:lstStyle/>
          <a:p>
            <a:pPr algn="ctr"/>
            <a:r>
              <a:rPr lang="en-US" dirty="0"/>
              <a:t>Essential Knowledge SPS-3.A.3</a:t>
            </a:r>
          </a:p>
        </p:txBody>
      </p:sp>
      <p:sp>
        <p:nvSpPr>
          <p:cNvPr id="3" name="Content Placeholder 2">
            <a:extLst>
              <a:ext uri="{FF2B5EF4-FFF2-40B4-BE49-F238E27FC236}">
                <a16:creationId xmlns:a16="http://schemas.microsoft.com/office/drawing/2014/main" id="{302500E6-F993-9449-BB91-E2BFB62925D3}"/>
              </a:ext>
            </a:extLst>
          </p:cNvPr>
          <p:cNvSpPr>
            <a:spLocks noGrp="1"/>
          </p:cNvSpPr>
          <p:nvPr>
            <p:ph idx="1"/>
          </p:nvPr>
        </p:nvSpPr>
        <p:spPr>
          <a:xfrm>
            <a:off x="0" y="853823"/>
            <a:ext cx="12192000" cy="1071230"/>
          </a:xfrm>
        </p:spPr>
        <p:txBody>
          <a:bodyPr>
            <a:normAutofit fontScale="85000" lnSpcReduction="20000"/>
          </a:bodyPr>
          <a:lstStyle/>
          <a:p>
            <a:r>
              <a:rPr lang="en-US" dirty="0"/>
              <a:t>Cultural ideas and practices are socially constructed and change through both small-scale and large-scale processes such as urbanization and globalization. These processes come to bear on culture through media, technological change, politics, economics, and social relationships.</a:t>
            </a:r>
          </a:p>
        </p:txBody>
      </p:sp>
      <p:sp>
        <p:nvSpPr>
          <p:cNvPr id="4" name="TextBox 3">
            <a:extLst>
              <a:ext uri="{FF2B5EF4-FFF2-40B4-BE49-F238E27FC236}">
                <a16:creationId xmlns:a16="http://schemas.microsoft.com/office/drawing/2014/main" id="{25368E3F-7434-7643-9C58-4A534E434D8E}"/>
              </a:ext>
            </a:extLst>
          </p:cNvPr>
          <p:cNvSpPr txBox="1"/>
          <p:nvPr/>
        </p:nvSpPr>
        <p:spPr>
          <a:xfrm>
            <a:off x="0" y="1925052"/>
            <a:ext cx="12192000" cy="4154984"/>
          </a:xfrm>
          <a:prstGeom prst="rect">
            <a:avLst/>
          </a:prstGeom>
          <a:noFill/>
        </p:spPr>
        <p:txBody>
          <a:bodyPr wrap="square" rtlCol="0">
            <a:spAutoFit/>
          </a:bodyPr>
          <a:lstStyle/>
          <a:p>
            <a:pPr marL="285750" indent="-285750">
              <a:buFont typeface="Arial" panose="020B0604020202020204" pitchFamily="34" charset="0"/>
              <a:buChar char="•"/>
            </a:pPr>
            <a:r>
              <a:rPr lang="en-US" altLang="en-US" sz="2200" dirty="0">
                <a:ea typeface="ＭＳ Ｐゴシック" panose="020B0600070205080204" pitchFamily="34" charset="-128"/>
              </a:rPr>
              <a:t>The things that are influencing the change of culture are media, technological changes, politics, economics, and social relationships</a:t>
            </a:r>
          </a:p>
          <a:p>
            <a:pPr marL="285750" indent="-285750">
              <a:buFont typeface="Arial" panose="020B0604020202020204" pitchFamily="34" charset="0"/>
              <a:buChar char="•"/>
            </a:pPr>
            <a:r>
              <a:rPr lang="en-US" altLang="en-US" sz="2200" dirty="0">
                <a:ea typeface="ＭＳ Ｐゴシック" panose="020B0600070205080204" pitchFamily="34" charset="-128"/>
              </a:rPr>
              <a:t>Media – exposure to western television and movies to the world</a:t>
            </a:r>
          </a:p>
          <a:p>
            <a:pPr marL="285750" indent="-285750">
              <a:buFont typeface="Arial" panose="020B0604020202020204" pitchFamily="34" charset="0"/>
              <a:buChar char="•"/>
            </a:pPr>
            <a:r>
              <a:rPr lang="en-US" altLang="en-US" sz="2200" dirty="0">
                <a:ea typeface="ＭＳ Ｐゴシック" panose="020B0600070205080204" pitchFamily="34" charset="-128"/>
              </a:rPr>
              <a:t>Technological changes – exposure to cell phones, YouTube, twitter, and the internet</a:t>
            </a:r>
          </a:p>
          <a:p>
            <a:pPr marL="285750" indent="-285750">
              <a:buFont typeface="Arial" panose="020B0604020202020204" pitchFamily="34" charset="0"/>
              <a:buChar char="•"/>
            </a:pPr>
            <a:r>
              <a:rPr lang="en-US" altLang="en-US" sz="2200" dirty="0">
                <a:ea typeface="ＭＳ Ｐゴシック" panose="020B0600070205080204" pitchFamily="34" charset="-128"/>
              </a:rPr>
              <a:t>Politics – Democracies and democratic ideals being spread and exposed to places around the world has encouraged and driven places to pursue more political equality </a:t>
            </a:r>
            <a:r>
              <a:rPr lang="en-US" altLang="en-US" sz="2200" dirty="0">
                <a:ea typeface="ＭＳ Ｐゴシック" panose="020B0600070205080204" pitchFamily="34" charset="-128"/>
                <a:hlinkClick r:id="rId2"/>
              </a:rPr>
              <a:t>(Arab Spring</a:t>
            </a:r>
            <a:r>
              <a:rPr lang="en-US" altLang="en-US" sz="2200" dirty="0">
                <a:ea typeface="ＭＳ Ｐゴシック" panose="020B0600070205080204" pitchFamily="34" charset="-128"/>
              </a:rPr>
              <a:t>) </a:t>
            </a:r>
          </a:p>
          <a:p>
            <a:pPr marL="285750" indent="-285750">
              <a:buFont typeface="Arial" panose="020B0604020202020204" pitchFamily="34" charset="0"/>
              <a:buChar char="•"/>
            </a:pPr>
            <a:r>
              <a:rPr lang="en-US" altLang="en-US" sz="2200" dirty="0">
                <a:ea typeface="ＭＳ Ｐゴシック" panose="020B0600070205080204" pitchFamily="34" charset="-128"/>
              </a:rPr>
              <a:t>Economics– through trade and globalization economics has played a key role in changing culture. As places are exposed to international trade and the ability to specialize in certain industries it has brought outside companies in willing to invest (these western countries bring different culture with them)</a:t>
            </a:r>
          </a:p>
          <a:p>
            <a:pPr marL="285750" indent="-285750">
              <a:buFont typeface="Arial" panose="020B0604020202020204" pitchFamily="34" charset="0"/>
              <a:buChar char="•"/>
            </a:pPr>
            <a:r>
              <a:rPr lang="en-US" altLang="en-US" sz="2200" dirty="0">
                <a:ea typeface="ＭＳ Ｐゴシック" panose="020B0600070205080204" pitchFamily="34" charset="-128"/>
              </a:rPr>
              <a:t>Social Relationships – through  globalization there has been tremendous push for equal rights for women and the role women play in traditional societies has been altered</a:t>
            </a:r>
          </a:p>
          <a:p>
            <a:pPr marL="742950" lvl="1" indent="-285750">
              <a:buFont typeface="Arial" panose="020B0604020202020204" pitchFamily="34" charset="0"/>
              <a:buChar char="•"/>
            </a:pPr>
            <a:endParaRPr lang="en-US" altLang="en-US" sz="2200" dirty="0">
              <a:ea typeface="ＭＳ Ｐゴシック" panose="020B0600070205080204" pitchFamily="34" charset="-128"/>
            </a:endParaRPr>
          </a:p>
        </p:txBody>
      </p:sp>
    </p:spTree>
    <p:extLst>
      <p:ext uri="{BB962C8B-B14F-4D97-AF65-F5344CB8AC3E}">
        <p14:creationId xmlns:p14="http://schemas.microsoft.com/office/powerpoint/2010/main" val="55159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89E6-8286-C343-AB4A-1F5DD3921AC6}"/>
              </a:ext>
            </a:extLst>
          </p:cNvPr>
          <p:cNvSpPr>
            <a:spLocks noGrp="1"/>
          </p:cNvSpPr>
          <p:nvPr>
            <p:ph type="title"/>
          </p:nvPr>
        </p:nvSpPr>
        <p:spPr>
          <a:xfrm>
            <a:off x="1141412" y="160421"/>
            <a:ext cx="9905998" cy="914400"/>
          </a:xfrm>
        </p:spPr>
        <p:txBody>
          <a:bodyPr>
            <a:normAutofit/>
          </a:bodyPr>
          <a:lstStyle/>
          <a:p>
            <a:pPr algn="ctr"/>
            <a:r>
              <a:rPr lang="en-US" dirty="0"/>
              <a:t>Essential Knowledge SPS-3.A.4</a:t>
            </a:r>
          </a:p>
        </p:txBody>
      </p:sp>
      <p:sp>
        <p:nvSpPr>
          <p:cNvPr id="3" name="Content Placeholder 2">
            <a:extLst>
              <a:ext uri="{FF2B5EF4-FFF2-40B4-BE49-F238E27FC236}">
                <a16:creationId xmlns:a16="http://schemas.microsoft.com/office/drawing/2014/main" id="{302500E6-F993-9449-BB91-E2BFB62925D3}"/>
              </a:ext>
            </a:extLst>
          </p:cNvPr>
          <p:cNvSpPr>
            <a:spLocks noGrp="1"/>
          </p:cNvSpPr>
          <p:nvPr>
            <p:ph idx="1"/>
          </p:nvPr>
        </p:nvSpPr>
        <p:spPr>
          <a:xfrm>
            <a:off x="593559" y="853823"/>
            <a:ext cx="11261558" cy="1119356"/>
          </a:xfrm>
        </p:spPr>
        <p:txBody>
          <a:bodyPr>
            <a:normAutofit fontScale="92500" lnSpcReduction="20000"/>
          </a:bodyPr>
          <a:lstStyle/>
          <a:p>
            <a:r>
              <a:rPr lang="en-US" dirty="0"/>
              <a:t>Communication technologies, such as the internet and space-time convergence, are reshaping and accelerating interactions among people; changing cultural practices, as in the increasing use of English and the loss of indigenous languages; and creating cultural convergence and divergence</a:t>
            </a:r>
          </a:p>
        </p:txBody>
      </p:sp>
      <p:sp>
        <p:nvSpPr>
          <p:cNvPr id="4" name="TextBox 3">
            <a:extLst>
              <a:ext uri="{FF2B5EF4-FFF2-40B4-BE49-F238E27FC236}">
                <a16:creationId xmlns:a16="http://schemas.microsoft.com/office/drawing/2014/main" id="{C34271BF-77CB-8B49-80D6-A902ACF185A7}"/>
              </a:ext>
            </a:extLst>
          </p:cNvPr>
          <p:cNvSpPr txBox="1"/>
          <p:nvPr/>
        </p:nvSpPr>
        <p:spPr>
          <a:xfrm>
            <a:off x="188910" y="2217401"/>
            <a:ext cx="12003090"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t>Current technology has lead to the shrinking of ”distance” between cultures and places</a:t>
            </a:r>
          </a:p>
          <a:p>
            <a:pPr marL="800100" lvl="1" indent="-342900">
              <a:buFont typeface="Arial" panose="020B0604020202020204" pitchFamily="34" charset="0"/>
              <a:buChar char="•"/>
            </a:pPr>
            <a:r>
              <a:rPr lang="en-US" sz="2200" dirty="0"/>
              <a:t>We saw in several examples over the last several slides the change in culture including the expansion and use of English in areas. </a:t>
            </a:r>
          </a:p>
          <a:p>
            <a:pPr marL="342900" indent="-342900">
              <a:buFont typeface="Arial" panose="020B0604020202020204" pitchFamily="34" charset="0"/>
              <a:buChar char="•"/>
            </a:pPr>
            <a:r>
              <a:rPr lang="en-US" sz="2200" dirty="0"/>
              <a:t>As people come into contact with one another there are changes in culture.  </a:t>
            </a:r>
          </a:p>
          <a:p>
            <a:pPr marL="342900" indent="-342900">
              <a:buFont typeface="Arial" panose="020B0604020202020204" pitchFamily="34" charset="0"/>
              <a:buChar char="•"/>
            </a:pPr>
            <a:r>
              <a:rPr lang="en-US" sz="2200" dirty="0"/>
              <a:t>English is growing in use and with this there has been a loss of indigenous (traditional) languages.</a:t>
            </a:r>
          </a:p>
          <a:p>
            <a:pPr marL="800100" lvl="1" indent="-342900">
              <a:buFont typeface="Arial" panose="020B0604020202020204" pitchFamily="34" charset="0"/>
              <a:buChar char="•"/>
            </a:pPr>
            <a:r>
              <a:rPr lang="en-US" sz="2200" dirty="0"/>
              <a:t>As popular culture encroaches on indigenous and  local cultures there is a loss of traditional values as people are pulled popular culture</a:t>
            </a:r>
          </a:p>
          <a:p>
            <a:pPr marL="1257300" lvl="2" indent="-342900">
              <a:buFont typeface="Arial" panose="020B0604020202020204" pitchFamily="34" charset="0"/>
              <a:buChar char="•"/>
            </a:pPr>
            <a:r>
              <a:rPr lang="en-US" sz="2200" dirty="0"/>
              <a:t>This is true for all types of cultural traits including language</a:t>
            </a:r>
          </a:p>
          <a:p>
            <a:pPr marL="342900" indent="-342900">
              <a:buFont typeface="Arial" panose="020B0604020202020204" pitchFamily="34" charset="0"/>
              <a:buChar char="•"/>
            </a:pPr>
            <a:r>
              <a:rPr lang="en-US" sz="2200" dirty="0"/>
              <a:t>Look at the map of dying or endangered languages on the next slide</a:t>
            </a:r>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3481205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288</TotalTime>
  <Words>979</Words>
  <Application>Microsoft Macintosh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Trebuchet MS</vt:lpstr>
      <vt:lpstr>Tw Cen MT</vt:lpstr>
      <vt:lpstr>Circuit</vt:lpstr>
      <vt:lpstr>Cultural Patterns and Processes</vt:lpstr>
      <vt:lpstr>Big Ideas</vt:lpstr>
      <vt:lpstr>Topic 3.6  contemporary Causes of Diffusion</vt:lpstr>
      <vt:lpstr>Enduring Understanding: SPS-3 </vt:lpstr>
      <vt:lpstr>Learning Objective: SPS-3.A</vt:lpstr>
      <vt:lpstr>Essential Knowledge SPS-3.A.3</vt:lpstr>
      <vt:lpstr>Essential Knowledge SPS-3.A.3</vt:lpstr>
      <vt:lpstr>Essential Knowledge SPS-3.A.3</vt:lpstr>
      <vt:lpstr>Essential Knowledge SPS-3.A.4</vt:lpstr>
      <vt:lpstr>PowerPoint Presentation</vt:lpstr>
      <vt:lpstr>Essential Knowledge SPS-3.A.4</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Patterns and Processes</dc:title>
  <dc:creator>Crider, Brett</dc:creator>
  <cp:lastModifiedBy>Crider, Brett</cp:lastModifiedBy>
  <cp:revision>15</cp:revision>
  <dcterms:created xsi:type="dcterms:W3CDTF">2019-09-15T03:29:38Z</dcterms:created>
  <dcterms:modified xsi:type="dcterms:W3CDTF">2019-09-27T03:17:29Z</dcterms:modified>
</cp:coreProperties>
</file>