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3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9557"/>
            <a:ext cx="12192000" cy="993157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Geographers  use the rate of natural increase and </a:t>
            </a:r>
            <a:r>
              <a:rPr lang="en-US" sz="3600" b="1" i="1" u="sng" dirty="0">
                <a:solidFill>
                  <a:srgbClr val="FF0000"/>
                </a:solidFill>
              </a:rPr>
              <a:t>population doubling time</a:t>
            </a:r>
            <a:r>
              <a:rPr lang="en-US" sz="3600" dirty="0">
                <a:solidFill>
                  <a:srgbClr val="FF0000"/>
                </a:solidFill>
              </a:rPr>
              <a:t> to explain population growth and decline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2122714"/>
            <a:ext cx="12192000" cy="4735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Population doubling time</a:t>
            </a:r>
          </a:p>
          <a:p>
            <a:pPr lvl="1"/>
            <a:r>
              <a:rPr lang="en-US" sz="3200" dirty="0"/>
              <a:t>Amount of time it takes for a population in a given area to double. </a:t>
            </a:r>
          </a:p>
          <a:p>
            <a:pPr lvl="1"/>
            <a:r>
              <a:rPr lang="en-US" sz="3200" dirty="0"/>
              <a:t>It is calculated using what is called “the rule of 70”</a:t>
            </a:r>
          </a:p>
          <a:p>
            <a:pPr lvl="2"/>
            <a:r>
              <a:rPr lang="en-US" sz="3000" dirty="0"/>
              <a:t>70/RNI</a:t>
            </a:r>
          </a:p>
          <a:p>
            <a:pPr lvl="1"/>
            <a:r>
              <a:rPr lang="en-US" sz="3200" dirty="0"/>
              <a:t>Lets see how this works with our previous #s we look at on previous slide </a:t>
            </a:r>
          </a:p>
          <a:p>
            <a:pPr lvl="2"/>
            <a:r>
              <a:rPr lang="en-US" sz="3000" dirty="0"/>
              <a:t>RNI from example #1 was 1.65% so 70/1.65 = 42.42</a:t>
            </a:r>
          </a:p>
          <a:p>
            <a:pPr lvl="3"/>
            <a:r>
              <a:rPr lang="en-US" sz="2800" dirty="0"/>
              <a:t>So roughly the population would double in 42.5 years</a:t>
            </a:r>
          </a:p>
          <a:p>
            <a:pPr lvl="2"/>
            <a:r>
              <a:rPr lang="en-US" sz="3000" dirty="0"/>
              <a:t>Now Calculate RNI and Doubling time for the following numbers</a:t>
            </a:r>
          </a:p>
          <a:p>
            <a:pPr lvl="3"/>
            <a:r>
              <a:rPr lang="en-US" sz="2800" dirty="0"/>
              <a:t>CDR – 4.89 CBR – 8.76</a:t>
            </a:r>
          </a:p>
        </p:txBody>
      </p:sp>
    </p:spTree>
    <p:extLst>
      <p:ext uri="{BB962C8B-B14F-4D97-AF65-F5344CB8AC3E}">
        <p14:creationId xmlns:p14="http://schemas.microsoft.com/office/powerpoint/2010/main" val="222209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628"/>
            <a:ext cx="12192000" cy="84620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Social</a:t>
            </a:r>
            <a:r>
              <a:rPr lang="en-US" sz="3600" dirty="0">
                <a:solidFill>
                  <a:srgbClr val="FF0000"/>
                </a:solidFill>
              </a:rPr>
              <a:t>, cultural, political, and economic factors influence fertility, mortality, and migration rates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730828"/>
            <a:ext cx="12192000" cy="5127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Social factors can affect fertility, mortality, and migration</a:t>
            </a:r>
          </a:p>
          <a:p>
            <a:pPr lvl="1"/>
            <a:r>
              <a:rPr lang="en-US" sz="3200" dirty="0"/>
              <a:t>Role of genders in society </a:t>
            </a:r>
          </a:p>
          <a:p>
            <a:pPr lvl="2"/>
            <a:r>
              <a:rPr lang="en-US" sz="3000" dirty="0"/>
              <a:t>Are women empowered = lower fertility rates</a:t>
            </a:r>
          </a:p>
          <a:p>
            <a:pPr lvl="1"/>
            <a:r>
              <a:rPr lang="en-US" sz="3200" dirty="0"/>
              <a:t>Is family planning acceptable</a:t>
            </a:r>
          </a:p>
          <a:p>
            <a:pPr lvl="2"/>
            <a:r>
              <a:rPr lang="en-US" sz="3000" dirty="0"/>
              <a:t>If family planning is used typically that means contraceptives have been introduced which reduces fertility</a:t>
            </a:r>
          </a:p>
          <a:p>
            <a:pPr lvl="1"/>
            <a:r>
              <a:rPr lang="en-US" sz="3200" dirty="0"/>
              <a:t>Age of marriage and traditional family size values</a:t>
            </a:r>
          </a:p>
          <a:p>
            <a:pPr lvl="2"/>
            <a:r>
              <a:rPr lang="en-US" sz="3000" dirty="0"/>
              <a:t>If marrying young is culturally expected fertility rate is going to be higher</a:t>
            </a:r>
          </a:p>
          <a:p>
            <a:r>
              <a:rPr lang="en-US" sz="3400" dirty="0"/>
              <a:t>Typically if fertility rates are higher so will mortality rates (DTM will show when this is not the case in the next couple sections)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0765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628"/>
            <a:ext cx="12192000" cy="84620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Social, </a:t>
            </a:r>
            <a:r>
              <a:rPr lang="en-US" sz="3600" b="1" i="1" u="sng" dirty="0">
                <a:solidFill>
                  <a:srgbClr val="FF0000"/>
                </a:solidFill>
              </a:rPr>
              <a:t>cultural</a:t>
            </a:r>
            <a:r>
              <a:rPr lang="en-US" sz="3600" dirty="0">
                <a:solidFill>
                  <a:srgbClr val="FF0000"/>
                </a:solidFill>
              </a:rPr>
              <a:t>, political, and economic factors influence fertility, mortality, and migration rates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730828"/>
            <a:ext cx="12192000" cy="5127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Cultural factors can affect fertility, mortality, and migration</a:t>
            </a:r>
          </a:p>
          <a:p>
            <a:pPr lvl="1"/>
            <a:r>
              <a:rPr lang="en-US" sz="3400" dirty="0"/>
              <a:t>Religion - </a:t>
            </a:r>
            <a:r>
              <a:rPr lang="en-US" sz="3200" dirty="0"/>
              <a:t>Catholic church forbidding birth control</a:t>
            </a:r>
          </a:p>
          <a:p>
            <a:pPr lvl="1"/>
            <a:r>
              <a:rPr lang="en-US" sz="3400" dirty="0"/>
              <a:t>Ethnicity – certain ethnic groups have larger families (ties into religion as well)</a:t>
            </a:r>
          </a:p>
          <a:p>
            <a:pPr lvl="1"/>
            <a:r>
              <a:rPr lang="en-US" sz="3400" dirty="0"/>
              <a:t>Seeking health care or using home remedies to cure diseases</a:t>
            </a:r>
          </a:p>
          <a:p>
            <a:pPr lvl="1"/>
            <a:endParaRPr lang="en-US" sz="34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4343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628"/>
            <a:ext cx="12192000" cy="84620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Social, cultural, </a:t>
            </a:r>
            <a:r>
              <a:rPr lang="en-US" sz="3600" b="1" i="1" u="sng" dirty="0">
                <a:solidFill>
                  <a:srgbClr val="FF0000"/>
                </a:solidFill>
              </a:rPr>
              <a:t>political</a:t>
            </a:r>
            <a:r>
              <a:rPr lang="en-US" sz="3600" dirty="0">
                <a:solidFill>
                  <a:srgbClr val="FF0000"/>
                </a:solidFill>
              </a:rPr>
              <a:t>, and economic factors influence fertility, mortality, and migration rates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730828"/>
            <a:ext cx="12192000" cy="5127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Governments can play a role</a:t>
            </a:r>
          </a:p>
          <a:p>
            <a:pPr lvl="1"/>
            <a:r>
              <a:rPr lang="en-US" sz="3400" dirty="0"/>
              <a:t>Policy on limiting or encouraging children</a:t>
            </a:r>
          </a:p>
          <a:p>
            <a:pPr lvl="2"/>
            <a:r>
              <a:rPr lang="en-US" sz="3200" dirty="0" err="1"/>
              <a:t>Pronatalist</a:t>
            </a:r>
            <a:r>
              <a:rPr lang="en-US" sz="3200" dirty="0"/>
              <a:t> policies</a:t>
            </a:r>
          </a:p>
          <a:p>
            <a:pPr lvl="3"/>
            <a:r>
              <a:rPr lang="en-US" sz="3200" dirty="0"/>
              <a:t>Government funded programs to encourage child births</a:t>
            </a:r>
          </a:p>
          <a:p>
            <a:pPr lvl="2"/>
            <a:r>
              <a:rPr lang="en-US" sz="3400" dirty="0" err="1"/>
              <a:t>Antinatalist</a:t>
            </a:r>
            <a:r>
              <a:rPr lang="en-US" sz="3400" dirty="0"/>
              <a:t> policies</a:t>
            </a:r>
          </a:p>
          <a:p>
            <a:pPr lvl="3"/>
            <a:r>
              <a:rPr lang="en-US" sz="3200" dirty="0"/>
              <a:t>China’s one/two child policy</a:t>
            </a:r>
          </a:p>
          <a:p>
            <a:pPr lvl="1"/>
            <a:r>
              <a:rPr lang="en-US" sz="3600" dirty="0"/>
              <a:t>Government supports/funds healthcare for society</a:t>
            </a:r>
          </a:p>
          <a:p>
            <a:pPr lvl="1"/>
            <a:r>
              <a:rPr lang="en-US" sz="3600" dirty="0"/>
              <a:t>Conflicts/war</a:t>
            </a:r>
          </a:p>
          <a:p>
            <a:pPr lvl="2"/>
            <a:r>
              <a:rPr lang="en-US" sz="3400" dirty="0"/>
              <a:t>Can lead to mortality and migration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858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628"/>
            <a:ext cx="12192000" cy="84620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Social, cultural, political, and </a:t>
            </a:r>
            <a:r>
              <a:rPr lang="en-US" sz="3600" b="1" i="1" u="sng" dirty="0">
                <a:solidFill>
                  <a:srgbClr val="FF0000"/>
                </a:solidFill>
              </a:rPr>
              <a:t>economic</a:t>
            </a:r>
            <a:r>
              <a:rPr lang="en-US" sz="3600" dirty="0">
                <a:solidFill>
                  <a:srgbClr val="FF0000"/>
                </a:solidFill>
              </a:rPr>
              <a:t> factors influence fertility, mortality, and migration rates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730828"/>
            <a:ext cx="12192000" cy="5127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Economic factors that affect fertility, mortality, and migration</a:t>
            </a:r>
          </a:p>
          <a:p>
            <a:pPr lvl="1"/>
            <a:r>
              <a:rPr lang="en-US" sz="3400" dirty="0"/>
              <a:t>Education &amp; jobs - if women have higher education and have jobs they are less likely to have as many babies</a:t>
            </a:r>
          </a:p>
          <a:p>
            <a:pPr lvl="1"/>
            <a:r>
              <a:rPr lang="en-US" sz="3400" dirty="0"/>
              <a:t>Child labor for farms in rural poor areas of the periphery </a:t>
            </a:r>
          </a:p>
          <a:p>
            <a:r>
              <a:rPr lang="en-US" sz="3600" dirty="0"/>
              <a:t>Access to high quality health care costs money</a:t>
            </a:r>
          </a:p>
          <a:p>
            <a:r>
              <a:rPr lang="en-US" sz="3600" dirty="0"/>
              <a:t>Migration- people will migrate towards areas of economic opportunity and away from areas that don’t have access to jobs and resources. </a:t>
            </a:r>
          </a:p>
          <a:p>
            <a:pPr lvl="1"/>
            <a:endParaRPr lang="en-US" sz="32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2131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Population dynamics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IMP-2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Changes in population are due to mortality, fertility, and migration, which area influenced by the interplay of environmental, economic, cultural, and political factors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9795E-D5F1-E944-87BA-673A5C03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441"/>
            <a:ext cx="4087906" cy="2707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99609-51D6-D244-8F6C-F402E1E8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05" y="2305817"/>
            <a:ext cx="4007223" cy="2258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0AA10-B61B-E646-9E50-5BE64EEF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26" y="4177551"/>
            <a:ext cx="4020673" cy="26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IMP-2.a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644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 factors that account for contemporary and historical trends in population growth and decline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CD3E6-8743-5D4E-999B-79EFBCED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76" y="3082821"/>
            <a:ext cx="5567083" cy="37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307243"/>
          </a:xfrm>
        </p:spPr>
        <p:txBody>
          <a:bodyPr anchor="t">
            <a:normAutofit fontScale="925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Demographic factors that determine a population’s growth and decline are </a:t>
            </a:r>
            <a:r>
              <a:rPr lang="en-US" sz="3600" b="1" i="1" u="sng" dirty="0">
                <a:solidFill>
                  <a:srgbClr val="FF0000"/>
                </a:solidFill>
              </a:rPr>
              <a:t>fertility</a:t>
            </a:r>
            <a:r>
              <a:rPr lang="en-US" sz="3600" dirty="0">
                <a:solidFill>
                  <a:srgbClr val="FF0000"/>
                </a:solidFill>
              </a:rPr>
              <a:t>, mortality, and migration.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106710"/>
            <a:ext cx="12192000" cy="475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Fertility</a:t>
            </a:r>
          </a:p>
          <a:p>
            <a:pPr lvl="1"/>
            <a:r>
              <a:rPr lang="en-US" sz="3400" dirty="0"/>
              <a:t>The birth rate is the total number of live births in a given year per 1000 people in population</a:t>
            </a:r>
            <a:endParaRPr lang="en-US" sz="3600" dirty="0"/>
          </a:p>
          <a:p>
            <a:pPr lvl="1"/>
            <a:r>
              <a:rPr lang="en-US" sz="3400" dirty="0"/>
              <a:t>Total Fertility Rate (TFR)- this is the average number of babies a woman is expected to have as she passes through her fecund (ability to have a child)years.</a:t>
            </a:r>
          </a:p>
          <a:p>
            <a:pPr lvl="1"/>
            <a:r>
              <a:rPr lang="en-US" sz="3400" dirty="0"/>
              <a:t>replacement level fertility which is a TFR between 2.1 to 2.4 is the ultimate goal for most societies</a:t>
            </a:r>
          </a:p>
          <a:p>
            <a:pPr lvl="2"/>
            <a:r>
              <a:rPr lang="en-US" sz="3200" dirty="0"/>
              <a:t>This ensures society continues to grow, but doesn’t surpass its carrying capacity</a:t>
            </a:r>
          </a:p>
          <a:p>
            <a:pPr lvl="2"/>
            <a:r>
              <a:rPr lang="en-US" sz="3200" dirty="0"/>
              <a:t>If TFR is too low it hurts the area because they wont have as many workers which will stop them from progressing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307243"/>
          </a:xfrm>
        </p:spPr>
        <p:txBody>
          <a:bodyPr anchor="t">
            <a:normAutofit fontScale="925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Demographic factors that determine a population’s growth and decline are fertility, </a:t>
            </a:r>
            <a:r>
              <a:rPr lang="en-US" sz="3600" b="1" i="1" u="sng" dirty="0">
                <a:solidFill>
                  <a:srgbClr val="FF0000"/>
                </a:solidFill>
              </a:rPr>
              <a:t>mortality</a:t>
            </a:r>
            <a:r>
              <a:rPr lang="en-US" sz="3600" dirty="0">
                <a:solidFill>
                  <a:srgbClr val="FF0000"/>
                </a:solidFill>
              </a:rPr>
              <a:t>, and migration.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106710"/>
            <a:ext cx="12192000" cy="475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Mortality</a:t>
            </a:r>
          </a:p>
          <a:p>
            <a:pPr lvl="1"/>
            <a:r>
              <a:rPr lang="en-US" sz="3000" dirty="0"/>
              <a:t>This is any death related activity within the population</a:t>
            </a:r>
          </a:p>
          <a:p>
            <a:pPr lvl="1"/>
            <a:r>
              <a:rPr lang="en-US" sz="3000" dirty="0"/>
              <a:t>Mortality rate is the number of deaths per year in a population per 1,000 of the population</a:t>
            </a:r>
          </a:p>
          <a:p>
            <a:r>
              <a:rPr lang="en-US" sz="3200" dirty="0"/>
              <a:t>We also study specific mortality data because it provides insight into a country</a:t>
            </a:r>
          </a:p>
          <a:p>
            <a:pPr lvl="1"/>
            <a:r>
              <a:rPr lang="en-US" sz="3000" dirty="0"/>
              <a:t>Infant Mortality Rate – number of babies that die during the first year per 1,000 live births</a:t>
            </a:r>
          </a:p>
          <a:p>
            <a:pPr lvl="1"/>
            <a:r>
              <a:rPr lang="en-US" sz="3000" dirty="0"/>
              <a:t>Child Mortality rate – Number of children who die before age 5 per 1,000 live births</a:t>
            </a:r>
          </a:p>
          <a:p>
            <a:r>
              <a:rPr lang="en-US" sz="3200" dirty="0"/>
              <a:t>These numbers are very important and reflect the overall health and access to proper nutrition in a state</a:t>
            </a:r>
          </a:p>
          <a:p>
            <a:pPr lvl="1"/>
            <a:r>
              <a:rPr lang="en-US" sz="3000" dirty="0"/>
              <a:t>If these numbers are low it means there is access to good health care and proper nutrition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998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307243"/>
          </a:xfrm>
        </p:spPr>
        <p:txBody>
          <a:bodyPr anchor="t">
            <a:normAutofit fontScale="925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Demographic factors that determine a population’s growth and decline are fertility, mortality, and </a:t>
            </a:r>
            <a:r>
              <a:rPr lang="en-US" sz="3600" b="1" i="1" u="sng" dirty="0">
                <a:solidFill>
                  <a:srgbClr val="FF0000"/>
                </a:solidFill>
              </a:rPr>
              <a:t>migration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106710"/>
            <a:ext cx="12192000" cy="475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Migration</a:t>
            </a:r>
          </a:p>
          <a:p>
            <a:pPr lvl="1"/>
            <a:r>
              <a:rPr lang="en-US" sz="2800" dirty="0"/>
              <a:t>There are two main types of migration: Emigration and Immigration</a:t>
            </a:r>
          </a:p>
          <a:p>
            <a:pPr lvl="2"/>
            <a:r>
              <a:rPr lang="en-US" sz="2600" dirty="0"/>
              <a:t>Emigration is the act of leaving a location with the intent to settle someplace else</a:t>
            </a:r>
          </a:p>
          <a:p>
            <a:pPr lvl="3"/>
            <a:r>
              <a:rPr lang="en-US" sz="2400" dirty="0"/>
              <a:t>You emigrate from where you are leaving</a:t>
            </a:r>
          </a:p>
          <a:p>
            <a:pPr lvl="2"/>
            <a:r>
              <a:rPr lang="en-US" sz="2600" dirty="0"/>
              <a:t>Immigration is the act of migrating to a new location</a:t>
            </a:r>
          </a:p>
          <a:p>
            <a:pPr lvl="3"/>
            <a:r>
              <a:rPr lang="en-US" sz="2600" dirty="0"/>
              <a:t>You immigrate to where you are going</a:t>
            </a:r>
          </a:p>
        </p:txBody>
      </p:sp>
    </p:spTree>
    <p:extLst>
      <p:ext uri="{BB962C8B-B14F-4D97-AF65-F5344CB8AC3E}">
        <p14:creationId xmlns:p14="http://schemas.microsoft.com/office/powerpoint/2010/main" val="148595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IMP-2.a.2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9557"/>
            <a:ext cx="12192000" cy="993157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Geographers  use the </a:t>
            </a:r>
            <a:r>
              <a:rPr lang="en-US" sz="3600" b="1" i="1" u="sng" dirty="0">
                <a:solidFill>
                  <a:srgbClr val="FF0000"/>
                </a:solidFill>
              </a:rPr>
              <a:t>rate of natural increase </a:t>
            </a:r>
            <a:r>
              <a:rPr lang="en-US" sz="3600" dirty="0">
                <a:solidFill>
                  <a:srgbClr val="FF0000"/>
                </a:solidFill>
              </a:rPr>
              <a:t>and population doubling time to explain population growth and decline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2122714"/>
            <a:ext cx="12192000" cy="4735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Rate of Natural Increase (RNI) is a statistic that compares the birth rate and death rate of a country for population growth or decline</a:t>
            </a:r>
          </a:p>
          <a:p>
            <a:pPr lvl="1"/>
            <a:r>
              <a:rPr lang="en-US" sz="3400" dirty="0"/>
              <a:t>Does not include immigration or emigration</a:t>
            </a:r>
          </a:p>
          <a:p>
            <a:r>
              <a:rPr lang="en-US" sz="3600" dirty="0"/>
              <a:t>It is calculated as (CBR-CDR)/10 = and it is expressed as a percentage</a:t>
            </a:r>
          </a:p>
          <a:p>
            <a:pPr lvl="1"/>
            <a:r>
              <a:rPr lang="en-US" sz="3400" dirty="0"/>
              <a:t>Country has a CBR of 34.39 and a  CDR of 17.89 its RNI is (34.39-17.89)/10 = 1.65% (population is growing at 1.65%)</a:t>
            </a:r>
          </a:p>
          <a:p>
            <a:pPr lvl="1"/>
            <a:r>
              <a:rPr lang="en-US" sz="3400" dirty="0"/>
              <a:t>Try calculating on your own- CBR 9.47 CDR of 14.68</a:t>
            </a:r>
          </a:p>
        </p:txBody>
      </p:sp>
    </p:spTree>
    <p:extLst>
      <p:ext uri="{BB962C8B-B14F-4D97-AF65-F5344CB8AC3E}">
        <p14:creationId xmlns:p14="http://schemas.microsoft.com/office/powerpoint/2010/main" val="208624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3148</TotalTime>
  <Words>1037</Words>
  <Application>Microsoft Macintosh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Population and Migration Patterns and processes </vt:lpstr>
      <vt:lpstr>BIG IDEAS….</vt:lpstr>
      <vt:lpstr>Topic 2.4</vt:lpstr>
      <vt:lpstr>Enduring Understanding: IMP-2</vt:lpstr>
      <vt:lpstr>Learning objective: IMP-2.a</vt:lpstr>
      <vt:lpstr>Essential Knowledge IMP-2.A.1</vt:lpstr>
      <vt:lpstr>Essential Knowledge IMP-2.A.1</vt:lpstr>
      <vt:lpstr>Essential Knowledge IMP-2.A.1</vt:lpstr>
      <vt:lpstr>Essential Knowledge IMP-2.a.2</vt:lpstr>
      <vt:lpstr>Essential Knowledge IMP-2.a.2</vt:lpstr>
      <vt:lpstr>Essential Knowledge IMP-2.a.3</vt:lpstr>
      <vt:lpstr>Essential Knowledge IMP-2.a.3</vt:lpstr>
      <vt:lpstr>Essential Knowledge IMP-2.a.3</vt:lpstr>
      <vt:lpstr>Essential Knowledge IMP-2.a.3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23</cp:revision>
  <dcterms:created xsi:type="dcterms:W3CDTF">2019-08-23T01:10:38Z</dcterms:created>
  <dcterms:modified xsi:type="dcterms:W3CDTF">2019-08-25T17:20:57Z</dcterms:modified>
</cp:coreProperties>
</file>