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72" r:id="rId9"/>
    <p:sldId id="273" r:id="rId10"/>
    <p:sldId id="274" r:id="rId11"/>
    <p:sldId id="262" r:id="rId12"/>
    <p:sldId id="268" r:id="rId13"/>
    <p:sldId id="270" r:id="rId14"/>
    <p:sldId id="275" r:id="rId15"/>
    <p:sldId id="271" r:id="rId16"/>
    <p:sldId id="263" r:id="rId17"/>
    <p:sldId id="264" r:id="rId18"/>
    <p:sldId id="265" r:id="rId19"/>
    <p:sldId id="266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5"/>
    <p:restoredTop sz="94534"/>
  </p:normalViewPr>
  <p:slideViewPr>
    <p:cSldViewPr snapToGrid="0" snapToObjects="1">
      <p:cViewPr varScale="1">
        <p:scale>
          <a:sx n="62" d="100"/>
          <a:sy n="62" d="100"/>
        </p:scale>
        <p:origin x="12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38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20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78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18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566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7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749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85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433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9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557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1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99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21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555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89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6F1646B8-CDB7-EC4B-A542-CE50419D914B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08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F1646B8-CDB7-EC4B-A542-CE50419D914B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0630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A155E0D-E5A7-7D49-8F52-17DA90554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877" y="0"/>
            <a:ext cx="12192000" cy="1523334"/>
          </a:xfrm>
        </p:spPr>
        <p:txBody>
          <a:bodyPr>
            <a:normAutofit fontScale="90000"/>
          </a:bodyPr>
          <a:lstStyle/>
          <a:p>
            <a:r>
              <a:rPr lang="en-US" dirty="0"/>
              <a:t>Population and Migration Patterns and processes 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F277CDF-FCE1-1549-A180-E5E1AB3F8D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51BE80-5149-124F-A243-F7E168A5D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334"/>
            <a:ext cx="12185123" cy="533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9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F805-75C3-724A-9112-4F47F8BD4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8" y="17932"/>
            <a:ext cx="12003741" cy="1111624"/>
          </a:xfrm>
        </p:spPr>
        <p:txBody>
          <a:bodyPr/>
          <a:lstStyle/>
          <a:p>
            <a:pPr algn="ctr"/>
            <a:r>
              <a:rPr lang="en-US" dirty="0"/>
              <a:t>Essential Knowledge PSO-2.A.1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1E368-3B03-BC4E-8DFF-D8C80ECDE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95086"/>
            <a:ext cx="12192000" cy="1127628"/>
          </a:xfrm>
        </p:spPr>
        <p:txBody>
          <a:bodyPr anchor="t">
            <a:normAutofit fontScale="77500" lnSpcReduction="20000"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Physical Factors (e.g., climate, landforms, water bodies) and </a:t>
            </a:r>
            <a:r>
              <a:rPr lang="en-US" sz="3600" b="1" dirty="0">
                <a:solidFill>
                  <a:srgbClr val="FFFF00"/>
                </a:solidFill>
              </a:rPr>
              <a:t>human factors (e.g., culture, economics, history, politics) </a:t>
            </a:r>
            <a:r>
              <a:rPr lang="en-US" sz="3600" dirty="0">
                <a:solidFill>
                  <a:srgbClr val="FFFF00"/>
                </a:solidFill>
              </a:rPr>
              <a:t>influence the distribution of population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D40E8DF-F286-0E40-8066-804B0D4F4AF3}"/>
              </a:ext>
            </a:extLst>
          </p:cNvPr>
          <p:cNvSpPr txBox="1">
            <a:spLocks/>
          </p:cNvSpPr>
          <p:nvPr/>
        </p:nvSpPr>
        <p:spPr>
          <a:xfrm>
            <a:off x="-1" y="2253343"/>
            <a:ext cx="12192000" cy="46046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Politics</a:t>
            </a:r>
          </a:p>
          <a:p>
            <a:pPr lvl="1"/>
            <a:r>
              <a:rPr lang="en-US" dirty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50789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F805-75C3-724A-9112-4F47F8BD4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8" y="17932"/>
            <a:ext cx="12003741" cy="1111624"/>
          </a:xfrm>
        </p:spPr>
        <p:txBody>
          <a:bodyPr/>
          <a:lstStyle/>
          <a:p>
            <a:pPr algn="ctr"/>
            <a:r>
              <a:rPr lang="en-US" dirty="0"/>
              <a:t>Essential Knowledge PSO-2.A.2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1E368-3B03-BC4E-8DFF-D8C80ECDE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29557"/>
            <a:ext cx="12192000" cy="1452278"/>
          </a:xfrm>
        </p:spPr>
        <p:txBody>
          <a:bodyPr anchor="t"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Factors that illustrate patterns of population distribution vary according to the scale of analysis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346FE7-9B15-8A4E-B117-B637BA74D991}"/>
              </a:ext>
            </a:extLst>
          </p:cNvPr>
          <p:cNvSpPr txBox="1">
            <a:spLocks/>
          </p:cNvSpPr>
          <p:nvPr/>
        </p:nvSpPr>
        <p:spPr>
          <a:xfrm>
            <a:off x="-1" y="2357722"/>
            <a:ext cx="12192000" cy="45002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/>
              <a:t>What scale we are looking at (Global, regional, national, and local) will show you different patterns.  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- Lets look at maps to see this </a:t>
            </a:r>
          </a:p>
        </p:txBody>
      </p:sp>
    </p:spTree>
    <p:extLst>
      <p:ext uri="{BB962C8B-B14F-4D97-AF65-F5344CB8AC3E}">
        <p14:creationId xmlns:p14="http://schemas.microsoft.com/office/powerpoint/2010/main" val="208624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AE3CF6-313A-E140-B181-A5D0E7C73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414" y="-29718"/>
            <a:ext cx="10515600" cy="688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0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F725A9-247D-7E46-93F4-CDAB2703F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714" y="0"/>
            <a:ext cx="7400471" cy="6900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395A77-76CD-6D48-B84C-518DF9210350}"/>
              </a:ext>
            </a:extLst>
          </p:cNvPr>
          <p:cNvSpPr txBox="1"/>
          <p:nvPr/>
        </p:nvSpPr>
        <p:spPr>
          <a:xfrm>
            <a:off x="202519" y="1621303"/>
            <a:ext cx="1159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Africa</a:t>
            </a:r>
          </a:p>
        </p:txBody>
      </p:sp>
    </p:spTree>
    <p:extLst>
      <p:ext uri="{BB962C8B-B14F-4D97-AF65-F5344CB8AC3E}">
        <p14:creationId xmlns:p14="http://schemas.microsoft.com/office/powerpoint/2010/main" val="26016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89DE0C-94E1-C34A-9CE5-B2B55C8AA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13" y="12699"/>
            <a:ext cx="8382001" cy="68453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87F7C5-F6C2-9F40-B03F-0CB075A2F43C}"/>
              </a:ext>
            </a:extLst>
          </p:cNvPr>
          <p:cNvSpPr txBox="1"/>
          <p:nvPr/>
        </p:nvSpPr>
        <p:spPr>
          <a:xfrm>
            <a:off x="202519" y="1621303"/>
            <a:ext cx="1159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Egypt</a:t>
            </a:r>
          </a:p>
        </p:txBody>
      </p:sp>
    </p:spTree>
    <p:extLst>
      <p:ext uri="{BB962C8B-B14F-4D97-AF65-F5344CB8AC3E}">
        <p14:creationId xmlns:p14="http://schemas.microsoft.com/office/powerpoint/2010/main" val="59359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3C8FB5-5342-8447-9775-5636F3566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284" y="0"/>
            <a:ext cx="998167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EFFE7F-FD26-5241-90BB-6D1F6641ED6E}"/>
              </a:ext>
            </a:extLst>
          </p:cNvPr>
          <p:cNvSpPr txBox="1"/>
          <p:nvPr/>
        </p:nvSpPr>
        <p:spPr>
          <a:xfrm>
            <a:off x="202519" y="1621303"/>
            <a:ext cx="1159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Cairo, Egypt</a:t>
            </a:r>
          </a:p>
        </p:txBody>
      </p:sp>
    </p:spTree>
    <p:extLst>
      <p:ext uri="{BB962C8B-B14F-4D97-AF65-F5344CB8AC3E}">
        <p14:creationId xmlns:p14="http://schemas.microsoft.com/office/powerpoint/2010/main" val="351828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496F5-71CE-7344-8332-CD1828C43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476" y="0"/>
            <a:ext cx="10727872" cy="1382486"/>
          </a:xfrm>
        </p:spPr>
        <p:txBody>
          <a:bodyPr/>
          <a:lstStyle/>
          <a:p>
            <a:pPr algn="ctr"/>
            <a:r>
              <a:rPr lang="en-US" dirty="0"/>
              <a:t>Learning objective: PSO 2-B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91BEA-DFFA-104B-B316-3EBD88C45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24644"/>
            <a:ext cx="12192000" cy="2334986"/>
          </a:xfrm>
        </p:spPr>
        <p:txBody>
          <a:bodyPr>
            <a:normAutofit/>
          </a:bodyPr>
          <a:lstStyle/>
          <a:p>
            <a:r>
              <a:rPr lang="en-US" sz="3200" dirty="0"/>
              <a:t>Define methods geographers use to calculate population density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D8E92A-0510-574F-BF4A-EB306AB64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826" y="2876361"/>
            <a:ext cx="6735855" cy="398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3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F805-75C3-724A-9112-4F47F8BD4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8" y="17932"/>
            <a:ext cx="12003741" cy="1111624"/>
          </a:xfrm>
        </p:spPr>
        <p:txBody>
          <a:bodyPr/>
          <a:lstStyle/>
          <a:p>
            <a:pPr algn="ctr"/>
            <a:r>
              <a:rPr lang="en-US" dirty="0"/>
              <a:t>Essential Knowledge PSO-2.B.1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1E368-3B03-BC4E-8DFF-D8C80ECDE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29557"/>
            <a:ext cx="12192000" cy="1344702"/>
          </a:xfrm>
        </p:spPr>
        <p:txBody>
          <a:bodyPr anchor="t"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The three methods for calculating population density are arithmetic, physiological, and agricultural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A92EE7E-2B05-2749-A1AE-84160402532C}"/>
              </a:ext>
            </a:extLst>
          </p:cNvPr>
          <p:cNvSpPr txBox="1">
            <a:spLocks/>
          </p:cNvSpPr>
          <p:nvPr/>
        </p:nvSpPr>
        <p:spPr>
          <a:xfrm>
            <a:off x="0" y="2474258"/>
            <a:ext cx="12192000" cy="43837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Arithmetic density – total population divided by total land area</a:t>
            </a:r>
          </a:p>
          <a:p>
            <a:r>
              <a:rPr lang="en-US" sz="3600" dirty="0"/>
              <a:t>Physiological density- total population divided by arable (farmable) land</a:t>
            </a:r>
          </a:p>
          <a:p>
            <a:r>
              <a:rPr lang="en-US" sz="3600" dirty="0"/>
              <a:t>Agricultural density – number of farmers divided by arable land</a:t>
            </a:r>
          </a:p>
        </p:txBody>
      </p:sp>
    </p:spTree>
    <p:extLst>
      <p:ext uri="{BB962C8B-B14F-4D97-AF65-F5344CB8AC3E}">
        <p14:creationId xmlns:p14="http://schemas.microsoft.com/office/powerpoint/2010/main" val="54245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496F5-71CE-7344-8332-CD1828C43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476" y="0"/>
            <a:ext cx="10727872" cy="1382486"/>
          </a:xfrm>
        </p:spPr>
        <p:txBody>
          <a:bodyPr/>
          <a:lstStyle/>
          <a:p>
            <a:pPr algn="ctr"/>
            <a:r>
              <a:rPr lang="en-US" dirty="0"/>
              <a:t>Learning objective: PSO 2-C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91BEA-DFFA-104B-B316-3EBD88C45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24644"/>
            <a:ext cx="12192000" cy="2334986"/>
          </a:xfrm>
        </p:spPr>
        <p:txBody>
          <a:bodyPr>
            <a:normAutofit/>
          </a:bodyPr>
          <a:lstStyle/>
          <a:p>
            <a:r>
              <a:rPr lang="en-US" sz="3200" dirty="0"/>
              <a:t>Explain the differences between and the impact of methods used to calculate population density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2EA7B0-D809-F449-954D-770B05991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015" y="2777280"/>
            <a:ext cx="4799333" cy="401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31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F805-75C3-724A-9112-4F47F8BD4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8" y="17932"/>
            <a:ext cx="12003741" cy="1111624"/>
          </a:xfrm>
        </p:spPr>
        <p:txBody>
          <a:bodyPr/>
          <a:lstStyle/>
          <a:p>
            <a:pPr algn="ctr"/>
            <a:r>
              <a:rPr lang="en-US" dirty="0"/>
              <a:t>Essential Knowledge PSO-2.C.1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1E368-3B03-BC4E-8DFF-D8C80ECDE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900957"/>
            <a:ext cx="12192000" cy="878857"/>
          </a:xfrm>
        </p:spPr>
        <p:txBody>
          <a:bodyPr anchor="t">
            <a:normAutofit fontScale="85000" lnSpcReduction="20000"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The method used to calculate population density reveals different information about the pressure the population exerts on the land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33B6C8F-AE23-5E43-80CF-D26C5CF2E047}"/>
              </a:ext>
            </a:extLst>
          </p:cNvPr>
          <p:cNvSpPr txBox="1">
            <a:spLocks/>
          </p:cNvSpPr>
          <p:nvPr/>
        </p:nvSpPr>
        <p:spPr>
          <a:xfrm>
            <a:off x="-1" y="1779815"/>
            <a:ext cx="12192000" cy="204107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These numbers can show and tell us a lot about a given region/state</a:t>
            </a:r>
          </a:p>
          <a:p>
            <a:pPr lvl="1"/>
            <a:r>
              <a:rPr lang="en-US" sz="3400" dirty="0"/>
              <a:t>Lets see what it looks like when looking at Egypt and comparing them to the United States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99F5588-85CE-4C48-BA7A-3A9ECC57CD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278954"/>
              </p:ext>
            </p:extLst>
          </p:nvPr>
        </p:nvGraphicFramePr>
        <p:xfrm>
          <a:off x="94129" y="3820887"/>
          <a:ext cx="12003740" cy="27268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0935">
                  <a:extLst>
                    <a:ext uri="{9D8B030D-6E8A-4147-A177-3AD203B41FA5}">
                      <a16:colId xmlns:a16="http://schemas.microsoft.com/office/drawing/2014/main" val="2657161114"/>
                    </a:ext>
                  </a:extLst>
                </a:gridCol>
                <a:gridCol w="3000935">
                  <a:extLst>
                    <a:ext uri="{9D8B030D-6E8A-4147-A177-3AD203B41FA5}">
                      <a16:colId xmlns:a16="http://schemas.microsoft.com/office/drawing/2014/main" val="916914986"/>
                    </a:ext>
                  </a:extLst>
                </a:gridCol>
                <a:gridCol w="3000935">
                  <a:extLst>
                    <a:ext uri="{9D8B030D-6E8A-4147-A177-3AD203B41FA5}">
                      <a16:colId xmlns:a16="http://schemas.microsoft.com/office/drawing/2014/main" val="38213654"/>
                    </a:ext>
                  </a:extLst>
                </a:gridCol>
                <a:gridCol w="3000935">
                  <a:extLst>
                    <a:ext uri="{9D8B030D-6E8A-4147-A177-3AD203B41FA5}">
                      <a16:colId xmlns:a16="http://schemas.microsoft.com/office/drawing/2014/main" val="1429985569"/>
                    </a:ext>
                  </a:extLst>
                </a:gridCol>
              </a:tblGrid>
              <a:tr h="90895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Arithmetic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Physiological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Agricultural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23860"/>
                  </a:ext>
                </a:extLst>
              </a:tr>
              <a:tr h="90895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Egypt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8,899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039276"/>
                  </a:ext>
                </a:extLst>
              </a:tr>
              <a:tr h="90895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United States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0.0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5377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9650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998CB-13BE-9E40-9374-567412928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088571"/>
          </a:xfrm>
        </p:spPr>
        <p:txBody>
          <a:bodyPr/>
          <a:lstStyle/>
          <a:p>
            <a:pPr algn="ctr"/>
            <a:r>
              <a:rPr lang="en-US" dirty="0"/>
              <a:t>BIG IDEAS….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2DA11-E0A8-DD4E-B826-02284E950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556" y="1088571"/>
            <a:ext cx="11544301" cy="5769429"/>
          </a:xfrm>
        </p:spPr>
        <p:txBody>
          <a:bodyPr>
            <a:normAutofit/>
          </a:bodyPr>
          <a:lstStyle/>
          <a:p>
            <a:r>
              <a:rPr lang="en-US" sz="3200" b="1" dirty="0"/>
              <a:t>Patterns and Spatial Organization (PSO)</a:t>
            </a:r>
          </a:p>
          <a:p>
            <a:pPr lvl="1"/>
            <a:r>
              <a:rPr lang="en-US" sz="3000" dirty="0"/>
              <a:t>How does where and how people live impact global cultural, political, and economic Patterns?</a:t>
            </a:r>
          </a:p>
          <a:p>
            <a:r>
              <a:rPr lang="en-US" sz="3200" b="1" dirty="0"/>
              <a:t>Impacts and Interactions (IMP)</a:t>
            </a:r>
          </a:p>
          <a:p>
            <a:pPr lvl="1"/>
            <a:r>
              <a:rPr lang="en-US" sz="3000" dirty="0"/>
              <a:t>How does the interplay of environmental, economic, cultural, and political factors influence changes in population?</a:t>
            </a:r>
          </a:p>
          <a:p>
            <a:r>
              <a:rPr lang="en-US" sz="3200" b="1" dirty="0"/>
              <a:t>Spatial patterns and societal change</a:t>
            </a:r>
          </a:p>
          <a:p>
            <a:pPr lvl="1"/>
            <a:r>
              <a:rPr lang="en-US" sz="3000" dirty="0"/>
              <a:t>How do changes in population affect a place’s economy, culture, and politics?</a:t>
            </a:r>
          </a:p>
        </p:txBody>
      </p:sp>
    </p:spTree>
    <p:extLst>
      <p:ext uri="{BB962C8B-B14F-4D97-AF65-F5344CB8AC3E}">
        <p14:creationId xmlns:p14="http://schemas.microsoft.com/office/powerpoint/2010/main" val="194480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2E0B8-D32B-2D4F-BAB8-FC8468C66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08416"/>
            <a:ext cx="12192000" cy="4849583"/>
          </a:xfrm>
        </p:spPr>
        <p:txBody>
          <a:bodyPr/>
          <a:lstStyle/>
          <a:p>
            <a:r>
              <a:rPr lang="en-US" dirty="0"/>
              <a:t>Arithmetic numbers can be very deceiving, they don’t paint a complete picture of the State’s overall well being</a:t>
            </a:r>
          </a:p>
          <a:p>
            <a:r>
              <a:rPr lang="en-US" dirty="0"/>
              <a:t>- What does the big change in physiological numbers tell us about each country? </a:t>
            </a:r>
          </a:p>
          <a:p>
            <a:pPr lvl="1"/>
            <a:r>
              <a:rPr lang="en-US" dirty="0"/>
              <a:t>What about the amount of farmland? </a:t>
            </a:r>
          </a:p>
          <a:p>
            <a:pPr lvl="1"/>
            <a:r>
              <a:rPr lang="en-US" dirty="0"/>
              <a:t>Why is this number so important?</a:t>
            </a:r>
          </a:p>
          <a:p>
            <a:r>
              <a:rPr lang="en-US" dirty="0"/>
              <a:t>What does the agricultural density tell us about the country? </a:t>
            </a:r>
          </a:p>
          <a:p>
            <a:pPr lvl="1"/>
            <a:r>
              <a:rPr lang="en-US" dirty="0"/>
              <a:t>If the US is at 0.0 do we still have farmers? – What do we use that Egypt is not to get such a low number?</a:t>
            </a:r>
          </a:p>
          <a:p>
            <a:r>
              <a:rPr lang="en-US" dirty="0"/>
              <a:t>The lower the numbers in these </a:t>
            </a:r>
            <a:r>
              <a:rPr lang="en-US"/>
              <a:t>density’s typically the better off a state is. 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092BFD1-9027-4D47-8827-44FB41CFCE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4687808"/>
              </p:ext>
            </p:extLst>
          </p:nvPr>
        </p:nvGraphicFramePr>
        <p:xfrm>
          <a:off x="0" y="-59871"/>
          <a:ext cx="12003740" cy="20682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0935">
                  <a:extLst>
                    <a:ext uri="{9D8B030D-6E8A-4147-A177-3AD203B41FA5}">
                      <a16:colId xmlns:a16="http://schemas.microsoft.com/office/drawing/2014/main" val="2657161114"/>
                    </a:ext>
                  </a:extLst>
                </a:gridCol>
                <a:gridCol w="3000935">
                  <a:extLst>
                    <a:ext uri="{9D8B030D-6E8A-4147-A177-3AD203B41FA5}">
                      <a16:colId xmlns:a16="http://schemas.microsoft.com/office/drawing/2014/main" val="916914986"/>
                    </a:ext>
                  </a:extLst>
                </a:gridCol>
                <a:gridCol w="3000935">
                  <a:extLst>
                    <a:ext uri="{9D8B030D-6E8A-4147-A177-3AD203B41FA5}">
                      <a16:colId xmlns:a16="http://schemas.microsoft.com/office/drawing/2014/main" val="38213654"/>
                    </a:ext>
                  </a:extLst>
                </a:gridCol>
                <a:gridCol w="3000935">
                  <a:extLst>
                    <a:ext uri="{9D8B030D-6E8A-4147-A177-3AD203B41FA5}">
                      <a16:colId xmlns:a16="http://schemas.microsoft.com/office/drawing/2014/main" val="1429985569"/>
                    </a:ext>
                  </a:extLst>
                </a:gridCol>
              </a:tblGrid>
              <a:tr h="68942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Arithmetic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Physiological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Agricultural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23860"/>
                  </a:ext>
                </a:extLst>
              </a:tr>
              <a:tr h="68942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Egypt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8,899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039276"/>
                  </a:ext>
                </a:extLst>
              </a:tr>
              <a:tr h="68942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United States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0.0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5377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6592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FF3ABC-8591-794A-80C2-876CBDCFD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334"/>
            <a:ext cx="12185123" cy="53354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AC52AB-EF2A-2A4D-8827-22332369E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6" y="179614"/>
            <a:ext cx="11674928" cy="2334986"/>
          </a:xfrm>
        </p:spPr>
        <p:txBody>
          <a:bodyPr>
            <a:normAutofit/>
          </a:bodyPr>
          <a:lstStyle/>
          <a:p>
            <a:pPr algn="ctr"/>
            <a:r>
              <a:rPr lang="en-US" sz="9600" dirty="0"/>
              <a:t>Topic 2.1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A83D03-5CF2-1347-A8FF-DCCF927E930C}"/>
              </a:ext>
            </a:extLst>
          </p:cNvPr>
          <p:cNvSpPr txBox="1">
            <a:spLocks/>
          </p:cNvSpPr>
          <p:nvPr/>
        </p:nvSpPr>
        <p:spPr>
          <a:xfrm>
            <a:off x="277586" y="2177142"/>
            <a:ext cx="11674928" cy="4452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9600" dirty="0"/>
              <a:t>Population</a:t>
            </a:r>
          </a:p>
          <a:p>
            <a:pPr algn="ctr"/>
            <a:r>
              <a:rPr lang="en-US" sz="9600" dirty="0"/>
              <a:t>Distribution  </a:t>
            </a:r>
          </a:p>
        </p:txBody>
      </p:sp>
    </p:spTree>
    <p:extLst>
      <p:ext uri="{BB962C8B-B14F-4D97-AF65-F5344CB8AC3E}">
        <p14:creationId xmlns:p14="http://schemas.microsoft.com/office/powerpoint/2010/main" val="396556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B8E1D-99ED-9843-97B6-A4F8F08D4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30829"/>
          </a:xfrm>
        </p:spPr>
        <p:txBody>
          <a:bodyPr/>
          <a:lstStyle/>
          <a:p>
            <a:pPr algn="ctr"/>
            <a:r>
              <a:rPr lang="en-US" dirty="0"/>
              <a:t>Enduring Understanding: PSO-2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663DE-FF76-4542-BD64-FFA5CEE5D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34836"/>
            <a:ext cx="11430000" cy="1191986"/>
          </a:xfrm>
        </p:spPr>
        <p:txBody>
          <a:bodyPr/>
          <a:lstStyle/>
          <a:p>
            <a:r>
              <a:rPr lang="en-US" dirty="0"/>
              <a:t>By the end of this unit you should understand where and how people live is essential to understanding global cultural, political, and economic patterns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AB8F69-9AE0-874D-9B02-8A428A7C1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321" y="2326822"/>
            <a:ext cx="8935357" cy="411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5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496F5-71CE-7344-8332-CD1828C43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476" y="0"/>
            <a:ext cx="10727872" cy="1382486"/>
          </a:xfrm>
        </p:spPr>
        <p:txBody>
          <a:bodyPr/>
          <a:lstStyle/>
          <a:p>
            <a:pPr algn="ctr"/>
            <a:r>
              <a:rPr lang="en-US" dirty="0"/>
              <a:t>Learning objective: PSO 2-A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91BEA-DFFA-104B-B316-3EBD88C45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24644"/>
            <a:ext cx="12192000" cy="2334986"/>
          </a:xfrm>
        </p:spPr>
        <p:txBody>
          <a:bodyPr>
            <a:normAutofit/>
          </a:bodyPr>
          <a:lstStyle/>
          <a:p>
            <a:r>
              <a:rPr lang="en-US" sz="3200" dirty="0"/>
              <a:t>Identify the factors that influence the distribution of human populations at different scales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11A3A6-2AD2-0043-B050-D2B4F463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457" y="3559630"/>
            <a:ext cx="5308663" cy="306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5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F805-75C3-724A-9112-4F47F8BD4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8" y="17932"/>
            <a:ext cx="12003741" cy="1111624"/>
          </a:xfrm>
        </p:spPr>
        <p:txBody>
          <a:bodyPr/>
          <a:lstStyle/>
          <a:p>
            <a:pPr algn="ctr"/>
            <a:r>
              <a:rPr lang="en-US" dirty="0"/>
              <a:t>Essential Knowledge PSO-2.A.1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1E368-3B03-BC4E-8DFF-D8C80ECDE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95087"/>
            <a:ext cx="12192000" cy="1127628"/>
          </a:xfrm>
        </p:spPr>
        <p:txBody>
          <a:bodyPr anchor="t">
            <a:normAutofit fontScale="77500" lnSpcReduction="20000"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Physical Factors (e.g., climate, landforms, water bodies)</a:t>
            </a:r>
            <a:r>
              <a:rPr lang="en-US" sz="3600" dirty="0">
                <a:solidFill>
                  <a:srgbClr val="FFFF00"/>
                </a:solidFill>
              </a:rPr>
              <a:t> and human factors (e.g., culture, economics, history, politics) influence the distribution of population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D40E8DF-F286-0E40-8066-804B0D4F4AF3}"/>
              </a:ext>
            </a:extLst>
          </p:cNvPr>
          <p:cNvSpPr txBox="1">
            <a:spLocks/>
          </p:cNvSpPr>
          <p:nvPr/>
        </p:nvSpPr>
        <p:spPr>
          <a:xfrm>
            <a:off x="-1" y="2106711"/>
            <a:ext cx="12192000" cy="47512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Only certain portion of the earth’s surface is habitable for humans – This is called the </a:t>
            </a:r>
            <a:r>
              <a:rPr lang="en-US" sz="3600" dirty="0" err="1"/>
              <a:t>ecumene</a:t>
            </a:r>
            <a:r>
              <a:rPr lang="en-US" sz="3600" dirty="0"/>
              <a:t> </a:t>
            </a:r>
          </a:p>
          <a:p>
            <a:pPr lvl="1"/>
            <a:r>
              <a:rPr lang="en-US" sz="3400" dirty="0"/>
              <a:t>Think about what areas can people live…. Do we live in the freezing areas of the frozen tundra? </a:t>
            </a:r>
          </a:p>
          <a:p>
            <a:pPr lvl="2"/>
            <a:r>
              <a:rPr lang="en-US" sz="3200" dirty="0"/>
              <a:t>No we need land where we can survive with access to resources</a:t>
            </a:r>
          </a:p>
          <a:p>
            <a:pPr lvl="3"/>
            <a:r>
              <a:rPr lang="en-US" sz="3000" dirty="0"/>
              <a:t>This would be along rivers, fertile areas, near the coast, </a:t>
            </a:r>
            <a:r>
              <a:rPr lang="en-US" sz="3000" dirty="0" err="1"/>
              <a:t>etc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41902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F805-75C3-724A-9112-4F47F8BD4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8" y="17932"/>
            <a:ext cx="12003741" cy="1111624"/>
          </a:xfrm>
        </p:spPr>
        <p:txBody>
          <a:bodyPr/>
          <a:lstStyle/>
          <a:p>
            <a:pPr algn="ctr"/>
            <a:r>
              <a:rPr lang="en-US" dirty="0"/>
              <a:t>Essential Knowledge PSO-2.A.1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1E368-3B03-BC4E-8DFF-D8C80ECDE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95086"/>
            <a:ext cx="12192000" cy="1143957"/>
          </a:xfrm>
        </p:spPr>
        <p:txBody>
          <a:bodyPr anchor="t">
            <a:normAutofit fontScale="77500" lnSpcReduction="20000"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Physical Factors (e.g., climate, landforms, water bodies) and </a:t>
            </a:r>
            <a:r>
              <a:rPr lang="en-US" sz="3600" b="1" dirty="0">
                <a:solidFill>
                  <a:srgbClr val="FFFF00"/>
                </a:solidFill>
              </a:rPr>
              <a:t>human factors (e.g., culture, economics, history, politics) </a:t>
            </a:r>
            <a:r>
              <a:rPr lang="en-US" sz="3600" dirty="0">
                <a:solidFill>
                  <a:srgbClr val="FFFF00"/>
                </a:solidFill>
              </a:rPr>
              <a:t>influence the distribution of population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D40E8DF-F286-0E40-8066-804B0D4F4AF3}"/>
              </a:ext>
            </a:extLst>
          </p:cNvPr>
          <p:cNvSpPr txBox="1">
            <a:spLocks/>
          </p:cNvSpPr>
          <p:nvPr/>
        </p:nvSpPr>
        <p:spPr>
          <a:xfrm>
            <a:off x="-1" y="2106710"/>
            <a:ext cx="12192000" cy="47512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Cultural Factors</a:t>
            </a:r>
          </a:p>
          <a:p>
            <a:pPr lvl="1"/>
            <a:r>
              <a:rPr lang="en-US" sz="2400" dirty="0"/>
              <a:t>Populations will be concentrated in areas that have access to </a:t>
            </a:r>
          </a:p>
          <a:p>
            <a:pPr lvl="2"/>
            <a:r>
              <a:rPr lang="en-US" sz="2200" dirty="0"/>
              <a:t>Education, health care, and entertainment opportunities </a:t>
            </a:r>
          </a:p>
          <a:p>
            <a:pPr lvl="1"/>
            <a:r>
              <a:rPr lang="en-US" sz="2400" dirty="0"/>
              <a:t>If these items are not present the population is likely dispersed and there are not a large number of people there</a:t>
            </a:r>
          </a:p>
          <a:p>
            <a:pPr lvl="2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4215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F805-75C3-724A-9112-4F47F8BD4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8" y="17932"/>
            <a:ext cx="12003741" cy="1111624"/>
          </a:xfrm>
        </p:spPr>
        <p:txBody>
          <a:bodyPr/>
          <a:lstStyle/>
          <a:p>
            <a:pPr algn="ctr"/>
            <a:r>
              <a:rPr lang="en-US" dirty="0"/>
              <a:t>Essential Knowledge PSO-2.A.1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1E368-3B03-BC4E-8DFF-D8C80ECDE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95086"/>
            <a:ext cx="12192000" cy="1143957"/>
          </a:xfrm>
        </p:spPr>
        <p:txBody>
          <a:bodyPr anchor="t">
            <a:normAutofit fontScale="77500" lnSpcReduction="20000"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Physical Factors (e.g., climate, landforms, water bodies) and </a:t>
            </a:r>
            <a:r>
              <a:rPr lang="en-US" sz="3600" b="1" dirty="0">
                <a:solidFill>
                  <a:srgbClr val="FFFF00"/>
                </a:solidFill>
              </a:rPr>
              <a:t>human factors (e.g., culture, economics, history, politics) </a:t>
            </a:r>
            <a:r>
              <a:rPr lang="en-US" sz="3600" dirty="0">
                <a:solidFill>
                  <a:srgbClr val="FFFF00"/>
                </a:solidFill>
              </a:rPr>
              <a:t>influence the distribution of population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D40E8DF-F286-0E40-8066-804B0D4F4AF3}"/>
              </a:ext>
            </a:extLst>
          </p:cNvPr>
          <p:cNvSpPr txBox="1">
            <a:spLocks/>
          </p:cNvSpPr>
          <p:nvPr/>
        </p:nvSpPr>
        <p:spPr>
          <a:xfrm>
            <a:off x="-1" y="2139043"/>
            <a:ext cx="12192000" cy="47189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Economic Factors</a:t>
            </a:r>
          </a:p>
          <a:p>
            <a:pPr lvl="1"/>
            <a:r>
              <a:rPr lang="en-US" sz="2200" dirty="0"/>
              <a:t>Populations will tend to be concentrated in areas that have</a:t>
            </a:r>
          </a:p>
          <a:p>
            <a:pPr lvl="2"/>
            <a:r>
              <a:rPr lang="en-US" sz="2000" dirty="0"/>
              <a:t>Ports, areas with good roads, railways, and airports </a:t>
            </a:r>
          </a:p>
          <a:p>
            <a:pPr lvl="2"/>
            <a:r>
              <a:rPr lang="en-US" sz="2000" dirty="0"/>
              <a:t>Industrialized areas </a:t>
            </a:r>
          </a:p>
          <a:p>
            <a:pPr lvl="2"/>
            <a:r>
              <a:rPr lang="en-US" sz="2000" dirty="0"/>
              <a:t>Developed areas of tourism</a:t>
            </a:r>
          </a:p>
          <a:p>
            <a:pPr lvl="1"/>
            <a:r>
              <a:rPr lang="en-US" sz="2200" dirty="0"/>
              <a:t>What ties of all of these together and brings people to these areas (Pull factor)</a:t>
            </a:r>
          </a:p>
          <a:p>
            <a:pPr lvl="2"/>
            <a:r>
              <a:rPr lang="en-US" sz="2000" dirty="0"/>
              <a:t>Jobs or the perception of economic opportunity. </a:t>
            </a:r>
          </a:p>
        </p:txBody>
      </p:sp>
    </p:spTree>
    <p:extLst>
      <p:ext uri="{BB962C8B-B14F-4D97-AF65-F5344CB8AC3E}">
        <p14:creationId xmlns:p14="http://schemas.microsoft.com/office/powerpoint/2010/main" val="20851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F805-75C3-724A-9112-4F47F8BD4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8" y="17932"/>
            <a:ext cx="12003741" cy="1111624"/>
          </a:xfrm>
        </p:spPr>
        <p:txBody>
          <a:bodyPr/>
          <a:lstStyle/>
          <a:p>
            <a:pPr algn="ctr"/>
            <a:r>
              <a:rPr lang="en-US" dirty="0"/>
              <a:t>Essential Knowledge PSO-2.A.1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1E368-3B03-BC4E-8DFF-D8C80ECDE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95086"/>
            <a:ext cx="12192000" cy="1094971"/>
          </a:xfrm>
        </p:spPr>
        <p:txBody>
          <a:bodyPr anchor="t">
            <a:normAutofit fontScale="70000" lnSpcReduction="20000"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Physical Factors (e.g., climate, landforms, water bodies) and </a:t>
            </a:r>
            <a:r>
              <a:rPr lang="en-US" sz="3600" b="1" dirty="0">
                <a:solidFill>
                  <a:srgbClr val="FFFF00"/>
                </a:solidFill>
              </a:rPr>
              <a:t>human factors (e.g., culture, economics, history, politics) </a:t>
            </a:r>
            <a:r>
              <a:rPr lang="en-US" sz="3600" dirty="0">
                <a:solidFill>
                  <a:srgbClr val="FFFF00"/>
                </a:solidFill>
              </a:rPr>
              <a:t>influence the distribution of population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D40E8DF-F286-0E40-8066-804B0D4F4AF3}"/>
              </a:ext>
            </a:extLst>
          </p:cNvPr>
          <p:cNvSpPr txBox="1">
            <a:spLocks/>
          </p:cNvSpPr>
          <p:nvPr/>
        </p:nvSpPr>
        <p:spPr>
          <a:xfrm>
            <a:off x="-1" y="2090057"/>
            <a:ext cx="12192000" cy="47679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History</a:t>
            </a:r>
          </a:p>
          <a:p>
            <a:pPr lvl="1"/>
            <a:r>
              <a:rPr lang="en-US" dirty="0"/>
              <a:t>????</a:t>
            </a:r>
          </a:p>
        </p:txBody>
      </p:sp>
    </p:spTree>
    <p:extLst>
      <p:ext uri="{BB962C8B-B14F-4D97-AF65-F5344CB8AC3E}">
        <p14:creationId xmlns:p14="http://schemas.microsoft.com/office/powerpoint/2010/main" val="347224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{4D06EF29-649C-6C4A-B802-F1891BBA952F}tf10001063</Template>
  <TotalTime>897</TotalTime>
  <Words>774</Words>
  <Application>Microsoft Office PowerPoint</Application>
  <PresentationFormat>Widescreen</PresentationFormat>
  <Paragraphs>96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Century Gothic</vt:lpstr>
      <vt:lpstr>Mesh</vt:lpstr>
      <vt:lpstr>Population and Migration Patterns and processes </vt:lpstr>
      <vt:lpstr>BIG IDEAS….</vt:lpstr>
      <vt:lpstr>Topic 2.1</vt:lpstr>
      <vt:lpstr>Enduring Understanding: PSO-2</vt:lpstr>
      <vt:lpstr>Learning objective: PSO 2-A</vt:lpstr>
      <vt:lpstr>Essential Knowledge PSO-2.A.1</vt:lpstr>
      <vt:lpstr>Essential Knowledge PSO-2.A.1</vt:lpstr>
      <vt:lpstr>Essential Knowledge PSO-2.A.1</vt:lpstr>
      <vt:lpstr>Essential Knowledge PSO-2.A.1</vt:lpstr>
      <vt:lpstr>Essential Knowledge PSO-2.A.1</vt:lpstr>
      <vt:lpstr>Essential Knowledge PSO-2.A.2</vt:lpstr>
      <vt:lpstr>PowerPoint Presentation</vt:lpstr>
      <vt:lpstr>PowerPoint Presentation</vt:lpstr>
      <vt:lpstr>PowerPoint Presentation</vt:lpstr>
      <vt:lpstr>PowerPoint Presentation</vt:lpstr>
      <vt:lpstr>Learning objective: PSO 2-B</vt:lpstr>
      <vt:lpstr>Essential Knowledge PSO-2.B.1</vt:lpstr>
      <vt:lpstr>Learning objective: PSO 2-C</vt:lpstr>
      <vt:lpstr>Essential Knowledge PSO-2.C.1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Population and Migration Patterns and processes</dc:title>
  <dc:creator>Crider, Brett</dc:creator>
  <cp:lastModifiedBy>Spinks, Claud</cp:lastModifiedBy>
  <cp:revision>16</cp:revision>
  <dcterms:created xsi:type="dcterms:W3CDTF">2019-08-23T01:10:38Z</dcterms:created>
  <dcterms:modified xsi:type="dcterms:W3CDTF">2019-08-29T11:38:17Z</dcterms:modified>
</cp:coreProperties>
</file>