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46.xml" ContentType="application/vnd.openxmlformats-officedocument.presentationml.slide+xml"/>
  <Default Extension="gif" ContentType="image/gif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Default Extension="xls" ContentType="application/vnd.ms-exce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s/slide71.xml" ContentType="application/vnd.openxmlformats-officedocument.presentationml.slide+xml"/>
  <Override PartName="/ppt/slides/slide90.xml" ContentType="application/vnd.openxmlformats-officedocument.presentationml.slide+xml"/>
  <Default Extension="emf" ContentType="image/x-emf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media/audio1.bin" ContentType="audio/unknown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Override PartName="/ppt/slides/slide8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86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0.xml" ContentType="application/vnd.openxmlformats-officedocument.presentationml.notesSlide+xml"/>
  <Override PartName="/docProps/app.xml" ContentType="application/vnd.openxmlformats-officedocument.extended-properties+xml"/>
  <Override PartName="/ppt/notesSlides/notesSlide12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media/audio2.bin" ContentType="audio/unknown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93"/>
  </p:notesMasterIdLst>
  <p:sldIdLst>
    <p:sldId id="257" r:id="rId2"/>
    <p:sldId id="267" r:id="rId3"/>
    <p:sldId id="268" r:id="rId4"/>
    <p:sldId id="269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75" r:id="rId14"/>
    <p:sldId id="279" r:id="rId15"/>
    <p:sldId id="280" r:id="rId16"/>
    <p:sldId id="281" r:id="rId17"/>
    <p:sldId id="282" r:id="rId18"/>
    <p:sldId id="286" r:id="rId19"/>
    <p:sldId id="288" r:id="rId20"/>
    <p:sldId id="289" r:id="rId21"/>
    <p:sldId id="290" r:id="rId22"/>
    <p:sldId id="291" r:id="rId23"/>
    <p:sldId id="292" r:id="rId24"/>
    <p:sldId id="293" r:id="rId25"/>
    <p:sldId id="296" r:id="rId26"/>
    <p:sldId id="294" r:id="rId27"/>
    <p:sldId id="295" r:id="rId28"/>
    <p:sldId id="297" r:id="rId29"/>
    <p:sldId id="304" r:id="rId30"/>
    <p:sldId id="298" r:id="rId31"/>
    <p:sldId id="299" r:id="rId32"/>
    <p:sldId id="300" r:id="rId33"/>
    <p:sldId id="301" r:id="rId34"/>
    <p:sldId id="302" r:id="rId35"/>
    <p:sldId id="303" r:id="rId36"/>
    <p:sldId id="332" r:id="rId37"/>
    <p:sldId id="333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5" r:id="rId46"/>
    <p:sldId id="314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1" r:id="rId63"/>
    <p:sldId id="334" r:id="rId64"/>
    <p:sldId id="335" r:id="rId65"/>
    <p:sldId id="336" r:id="rId66"/>
    <p:sldId id="337" r:id="rId67"/>
    <p:sldId id="338" r:id="rId68"/>
    <p:sldId id="339" r:id="rId69"/>
    <p:sldId id="340" r:id="rId70"/>
    <p:sldId id="342" r:id="rId71"/>
    <p:sldId id="344" r:id="rId72"/>
    <p:sldId id="345" r:id="rId73"/>
    <p:sldId id="346" r:id="rId74"/>
    <p:sldId id="347" r:id="rId75"/>
    <p:sldId id="348" r:id="rId76"/>
    <p:sldId id="349" r:id="rId77"/>
    <p:sldId id="350" r:id="rId78"/>
    <p:sldId id="351" r:id="rId79"/>
    <p:sldId id="352" r:id="rId80"/>
    <p:sldId id="353" r:id="rId81"/>
    <p:sldId id="354" r:id="rId82"/>
    <p:sldId id="355" r:id="rId83"/>
    <p:sldId id="356" r:id="rId84"/>
    <p:sldId id="357" r:id="rId85"/>
    <p:sldId id="359" r:id="rId86"/>
    <p:sldId id="360" r:id="rId87"/>
    <p:sldId id="361" r:id="rId88"/>
    <p:sldId id="362" r:id="rId89"/>
    <p:sldId id="363" r:id="rId90"/>
    <p:sldId id="365" r:id="rId91"/>
    <p:sldId id="364" r:id="rId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7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notesMaster" Target="notesMasters/notesMaster1.xml"/><Relationship Id="rId94" Type="http://schemas.openxmlformats.org/officeDocument/2006/relationships/printerSettings" Target="printerSettings/printerSettings1.bin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30560-9438-E94F-80FE-14230FABC26E}" type="datetimeFigureOut">
              <a:rPr lang="en-US" smtClean="0"/>
              <a:pPr/>
              <a:t>9/19/15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DCBE8-1273-0C46-B787-DE042741A9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6414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B6C769-C3FF-7343-93C4-E208C42E1994}" type="slidenum">
              <a:rPr lang="en-US"/>
              <a:pPr/>
              <a:t>12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68FE6F-9A37-BB42-AB51-C61D5EC77AAA}" type="slidenum">
              <a:rPr lang="en-US"/>
              <a:pPr/>
              <a:t>21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A9507A-3A4F-A94B-9775-9F903BA0746F}" type="slidenum">
              <a:rPr lang="en-US"/>
              <a:pPr/>
              <a:t>22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7245FA-8C21-304A-904A-B2F35319CE57}" type="slidenum">
              <a:rPr lang="en-US"/>
              <a:pPr/>
              <a:t>23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9B5FBF-F7D9-CD4E-89C4-553A4C59A7B3}" type="slidenum">
              <a:rPr lang="en-US"/>
              <a:pPr/>
              <a:t>24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BCEFC4-BF11-D444-9B5F-FA7F72207D3D}" type="slidenum">
              <a:rPr lang="en-US"/>
              <a:pPr/>
              <a:t>26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E49658-9884-3D49-BB69-5C7BF820C430}" type="slidenum">
              <a:rPr lang="en-US"/>
              <a:pPr/>
              <a:t>27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90233E-22C7-134D-A9A2-4F7B99C70B6C}" type="slidenum">
              <a:rPr lang="en-US"/>
              <a:pPr/>
              <a:t>36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C9E368-5302-294E-A60C-60E8E0181F1C}" type="slidenum">
              <a:rPr lang="en-US"/>
              <a:pPr/>
              <a:t>37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A973AB-AB8C-3844-B7C7-46DCF221862C}" type="slidenum">
              <a:rPr lang="en-US"/>
              <a:pPr/>
              <a:t>13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9E8BC1-3041-D54E-B5DA-EE9085AA1A2C}" type="slidenum">
              <a:rPr lang="en-US"/>
              <a:pPr/>
              <a:t>14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A602B-0A17-9B44-BE6C-97FA62C149E4}" type="slidenum">
              <a:rPr lang="en-US"/>
              <a:pPr/>
              <a:t>15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B3EF5B-2EDC-014A-BC0A-951C6CACF2D0}" type="slidenum">
              <a:rPr lang="en-US"/>
              <a:pPr/>
              <a:t>16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595726-A49C-1E43-9DDD-412629E11068}" type="slidenum">
              <a:rPr lang="en-US"/>
              <a:pPr/>
              <a:t>17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3AF071-0A2C-9A43-897A-ED294660F03B}" type="slidenum">
              <a:rPr lang="en-US"/>
              <a:pPr/>
              <a:t>18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6CF8CC-6CB9-F94C-B383-D6F2F7100159}" type="slidenum">
              <a:rPr lang="en-US"/>
              <a:pPr/>
              <a:t>19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855784-5964-DB46-9100-C43AF0BD9148}" type="slidenum">
              <a:rPr lang="en-US"/>
              <a:pPr/>
              <a:t>20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676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419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855-5055-4948-9DEE-E6247D963507}" type="datetimeFigureOut">
              <a:rPr lang="en-US" smtClean="0"/>
              <a:pPr/>
              <a:t>9/19/15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589F-84C5-BA4D-A947-298805F831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191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34609"/>
            <a:ext cx="374904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2551176"/>
            <a:ext cx="3749040" cy="31455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0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855-5055-4948-9DEE-E6247D963507}" type="datetimeFigureOut">
              <a:rPr lang="en-US" smtClean="0"/>
              <a:pPr/>
              <a:t>9/19/15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589F-84C5-BA4D-A947-298805F831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798020" y="538594"/>
            <a:ext cx="1808485" cy="51671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4827538" y="836203"/>
            <a:ext cx="3657600" cy="493776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855-5055-4948-9DEE-E6247D963507}" type="datetimeFigureOut">
              <a:rPr lang="en-US" smtClean="0"/>
              <a:pPr/>
              <a:t>9/19/15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589F-84C5-BA4D-A947-298805F831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2359666" y="458370"/>
            <a:ext cx="4424669" cy="3079124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835967" y="278688"/>
            <a:ext cx="1695954" cy="484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855-5055-4948-9DEE-E6247D963507}" type="datetimeFigureOut">
              <a:rPr lang="en-US" smtClean="0"/>
              <a:pPr/>
              <a:t>9/19/15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589F-84C5-BA4D-A947-298805F831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5255">
            <a:off x="2866028" y="3182426"/>
            <a:ext cx="1695954" cy="484558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4329929" y="546774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699762" y="451178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3480" y="4800600"/>
            <a:ext cx="3246120" cy="118872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855-5055-4948-9DEE-E6247D963507}" type="datetimeFigureOut">
              <a:rPr lang="en-US" smtClean="0"/>
              <a:pPr/>
              <a:t>9/19/15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589F-84C5-BA4D-A947-298805F831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415567" y="369110"/>
            <a:ext cx="3794703" cy="272976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530124" y="631160"/>
            <a:ext cx="3837559" cy="260428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708565" y="3070624"/>
            <a:ext cx="3918749" cy="282751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4717562" y="3396154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876800"/>
            <a:ext cx="3048000" cy="118872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855-5055-4948-9DEE-E6247D963507}" type="datetimeFigureOut">
              <a:rPr lang="en-US" smtClean="0"/>
              <a:pPr/>
              <a:t>9/19/15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589F-84C5-BA4D-A947-298805F831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7428515" y="2619243"/>
            <a:ext cx="1580737" cy="451639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6339646" y="604321"/>
            <a:ext cx="1610332" cy="2025115"/>
          </a:xfrm>
          <a:prstGeom prst="rect">
            <a:avLst/>
          </a:prstGeom>
        </p:spPr>
      </p:pic>
      <p:pic>
        <p:nvPicPr>
          <p:cNvPr id="13" name="Picture 12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4891846" y="985321"/>
            <a:ext cx="1610332" cy="2025115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5075220" y="1165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6523020" y="784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519045" y="2873698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610678" y="450635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455724" y="3551615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855-5055-4948-9DEE-E6247D963507}" type="datetimeFigureOut">
              <a:rPr lang="en-US" smtClean="0"/>
              <a:pPr/>
              <a:t>9/19/15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589F-84C5-BA4D-A947-298805F831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634" y="577849"/>
            <a:ext cx="1882589" cy="5461001"/>
          </a:xfrm>
        </p:spPr>
        <p:txBody>
          <a:bodyPr vert="eaVert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4" y="577849"/>
            <a:ext cx="5768788" cy="546100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855-5055-4948-9DEE-E6247D963507}" type="datetimeFigureOut">
              <a:rPr lang="en-US" smtClean="0"/>
              <a:pPr/>
              <a:t>9/19/15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589F-84C5-BA4D-A947-298805F831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ertical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59" y="1562100"/>
            <a:ext cx="152400" cy="37338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855-5055-4948-9DEE-E6247D963507}" type="datetimeFigureOut">
              <a:rPr lang="en-US" smtClean="0"/>
              <a:pPr/>
              <a:t>9/19/15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589F-84C5-BA4D-A947-298805F831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057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855-5055-4948-9DEE-E6247D963507}" type="datetimeFigureOut">
              <a:rPr lang="en-US" smtClean="0"/>
              <a:pPr/>
              <a:t>9/19/15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589F-84C5-BA4D-A947-298805F831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572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660">
            <a:off x="5138374" y="599839"/>
            <a:ext cx="1610332" cy="2025115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9776">
            <a:off x="2072772" y="555386"/>
            <a:ext cx="1610332" cy="202511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2256146" y="735839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5321748" y="780292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pic>
        <p:nvPicPr>
          <p:cNvPr id="14" name="Picture 13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90">
            <a:off x="3591963" y="936015"/>
            <a:ext cx="1610332" cy="2025115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3775337" y="1116468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82700"/>
            <a:ext cx="8001000" cy="1917700"/>
          </a:xfrm>
        </p:spPr>
        <p:txBody>
          <a:bodyPr anchor="b" anchorCtr="0">
            <a:noAutofit/>
          </a:bodyPr>
          <a:lstStyle>
            <a:lvl1pPr algn="ctr">
              <a:defRPr sz="56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3644153"/>
            <a:ext cx="8001000" cy="833718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855-5055-4948-9DEE-E6247D963507}" type="datetimeFigureOut">
              <a:rPr lang="en-US" smtClean="0"/>
              <a:pPr/>
              <a:t>9/19/15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589F-84C5-BA4D-A947-298805F831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33528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46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855-5055-4948-9DEE-E6247D963507}" type="datetimeFigureOut">
              <a:rPr lang="en-US" smtClean="0"/>
              <a:pPr/>
              <a:t>9/19/15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589F-84C5-BA4D-A947-298805F831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46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46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855-5055-4948-9DEE-E6247D963507}" type="datetimeFigureOut">
              <a:rPr lang="en-US" smtClean="0"/>
              <a:pPr/>
              <a:t>9/19/15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589F-84C5-BA4D-A947-298805F831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855-5055-4948-9DEE-E6247D963507}" type="datetimeFigureOut">
              <a:rPr lang="en-US" smtClean="0"/>
              <a:pPr/>
              <a:t>9/19/15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589F-84C5-BA4D-A947-298805F83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855-5055-4948-9DEE-E6247D963507}" type="datetimeFigureOut">
              <a:rPr lang="en-US" smtClean="0"/>
              <a:pPr/>
              <a:t>9/19/15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589F-84C5-BA4D-A947-298805F83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3" y="443752"/>
            <a:ext cx="3749040" cy="1707777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494" y="430306"/>
            <a:ext cx="3749040" cy="5608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2000"/>
            </a:lvl6pPr>
            <a:lvl7pPr marL="2290763" indent="-461963">
              <a:defRPr sz="2000"/>
            </a:lvl7pPr>
            <a:lvl8pPr marL="2290763" indent="-461963">
              <a:defRPr sz="2000"/>
            </a:lvl8pPr>
            <a:lvl9pPr marL="2290763" indent="-461963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153" y="2554940"/>
            <a:ext cx="3749040" cy="3146613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2855-5055-4948-9DEE-E6247D963507}" type="datetimeFigureOut">
              <a:rPr lang="en-US" smtClean="0"/>
              <a:pPr/>
              <a:t>9/19/15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B589F-84C5-BA4D-A947-298805F831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PageOverlay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8001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21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20E2855-5055-4948-9DEE-E6247D963507}" type="datetimeFigureOut">
              <a:rPr lang="en-US" smtClean="0"/>
              <a:pPr/>
              <a:t>9/19/15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46220" y="6158753"/>
            <a:ext cx="1051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9B1B589F-84C5-BA4D-A947-298805F83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0"/>
        </a:spcBef>
        <a:spcAft>
          <a:spcPts val="2000"/>
        </a:spcAft>
        <a:buFont typeface="Wingdings 2" pitchFamily="18" charset="2"/>
        <a:buChar char="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xcel_97_-_2004_Worksheet1.xls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pload.wikimedia.org/wikipedia/commons/a/a5/Hindenburg_and_Ludendorff.jpg" TargetMode="External"/><Relationship Id="rId3" Type="http://schemas.openxmlformats.org/officeDocument/2006/relationships/image" Target="../media/image91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5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1500" y="1949939"/>
            <a:ext cx="8001000" cy="1840522"/>
          </a:xfrm>
        </p:spPr>
        <p:txBody>
          <a:bodyPr/>
          <a:lstStyle/>
          <a:p>
            <a:pPr algn="ctr"/>
            <a:r>
              <a:rPr lang="en-US" dirty="0" smtClean="0"/>
              <a:t>World War I</a:t>
            </a:r>
            <a:br>
              <a:rPr lang="en-US" dirty="0" smtClean="0"/>
            </a:br>
            <a:r>
              <a:rPr lang="en-US" dirty="0" smtClean="0"/>
              <a:t>(1914-1918)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0" y="4419599"/>
            <a:ext cx="8001000" cy="1969477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AP World History</a:t>
            </a:r>
          </a:p>
          <a:p>
            <a:pPr algn="ctr"/>
            <a:r>
              <a:rPr lang="en-US" sz="2800" smtClean="0"/>
              <a:t>Chapter </a:t>
            </a:r>
            <a:r>
              <a:rPr lang="en-US" sz="2800" smtClean="0"/>
              <a:t>25</a:t>
            </a:r>
          </a:p>
          <a:p>
            <a:pPr algn="ctr"/>
            <a:r>
              <a:rPr lang="en-US" sz="2800" dirty="0" smtClean="0"/>
              <a:t>“The Collapse and Recovery of Europe”</a:t>
            </a:r>
          </a:p>
          <a:p>
            <a:pPr algn="ctr"/>
            <a:r>
              <a:rPr lang="en-US" sz="2800" dirty="0" smtClean="0"/>
              <a:t>(1914 – 1970s)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761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 Unification</a:t>
            </a:r>
            <a:endParaRPr lang="en-US" dirty="0"/>
          </a:p>
        </p:txBody>
      </p:sp>
      <p:pic>
        <p:nvPicPr>
          <p:cNvPr id="13317" name="Picture 5" descr="alsacelorra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93276"/>
            <a:ext cx="5762625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573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 Unification</a:t>
            </a:r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224215" y="2188307"/>
            <a:ext cx="4572000" cy="4084027"/>
          </a:xfrm>
        </p:spPr>
        <p:txBody>
          <a:bodyPr>
            <a:normAutofit/>
          </a:bodyPr>
          <a:lstStyle/>
          <a:p>
            <a:r>
              <a:rPr lang="en-US" sz="2800" dirty="0"/>
              <a:t>Unified in 1871</a:t>
            </a:r>
          </a:p>
          <a:p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Kaiser (emperor) = Wilhelm I</a:t>
            </a:r>
          </a:p>
          <a:p>
            <a:r>
              <a:rPr lang="en-US" sz="2800" dirty="0"/>
              <a:t>Bismarck = chancellor = chief minister</a:t>
            </a:r>
          </a:p>
        </p:txBody>
      </p:sp>
      <p:pic>
        <p:nvPicPr>
          <p:cNvPr id="14341" name="Picture 5" descr="101059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846" y="1930400"/>
            <a:ext cx="3476625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3242163" y="3399691"/>
            <a:ext cx="1328616" cy="4298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8111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 Causes of WWI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800"/>
              <a:t>M</a:t>
            </a:r>
            <a:r>
              <a:rPr lang="en-US" sz="3200"/>
              <a:t>ilitarism</a:t>
            </a:r>
            <a:endParaRPr lang="en-US" sz="4800"/>
          </a:p>
          <a:p>
            <a:r>
              <a:rPr lang="en-US" sz="4800"/>
              <a:t>A</a:t>
            </a:r>
            <a:r>
              <a:rPr lang="en-US" sz="3200"/>
              <a:t>lliances</a:t>
            </a:r>
            <a:endParaRPr lang="en-US" sz="4800"/>
          </a:p>
          <a:p>
            <a:r>
              <a:rPr lang="en-US" sz="4800"/>
              <a:t>I</a:t>
            </a:r>
            <a:r>
              <a:rPr lang="en-US" sz="3200"/>
              <a:t>mperialism</a:t>
            </a:r>
            <a:endParaRPr lang="en-US" sz="4800"/>
          </a:p>
          <a:p>
            <a:r>
              <a:rPr lang="en-US" sz="4800"/>
              <a:t>N</a:t>
            </a:r>
            <a:r>
              <a:rPr lang="en-US" sz="3200"/>
              <a:t>ationalism</a:t>
            </a:r>
            <a:endParaRPr lang="en-US"/>
          </a:p>
        </p:txBody>
      </p:sp>
      <p:pic>
        <p:nvPicPr>
          <p:cNvPr id="4" name="Picture 4" descr="world-war-i-q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0306" y="1905000"/>
            <a:ext cx="4352193" cy="379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028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Imperialism</a:t>
            </a: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34154" y="1817077"/>
            <a:ext cx="5275384" cy="4825999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European = imperialist rivalries since the 1800s</a:t>
            </a:r>
          </a:p>
          <a:p>
            <a:r>
              <a:rPr lang="en-US" sz="2600" dirty="0" smtClean="0"/>
              <a:t>Competed for territory and economic power all over the world</a:t>
            </a:r>
          </a:p>
          <a:p>
            <a:pPr lvl="1"/>
            <a:r>
              <a:rPr lang="en-US" sz="2600" dirty="0" smtClean="0"/>
              <a:t>Especially in: Africa, Southeast Asia, the Middle East, China, and the Balkans</a:t>
            </a:r>
          </a:p>
          <a:p>
            <a:r>
              <a:rPr lang="en-US" sz="2600" dirty="0" smtClean="0"/>
              <a:t>Competition turned to hostility and conflict as European’s “got in each other’s way”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39" y="1817077"/>
            <a:ext cx="344281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772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Nationalism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1660770"/>
            <a:ext cx="5069254" cy="5031154"/>
          </a:xfrm>
        </p:spPr>
        <p:txBody>
          <a:bodyPr>
            <a:normAutofit fontScale="85000" lnSpcReduction="10000"/>
          </a:bodyPr>
          <a:lstStyle/>
          <a:p>
            <a:pPr marL="533400" indent="-533400"/>
            <a:r>
              <a:rPr lang="en-US" sz="2600" dirty="0"/>
              <a:t>Nationalism had unified Germany and Italy and was becoming more and more popular</a:t>
            </a:r>
          </a:p>
          <a:p>
            <a:r>
              <a:rPr lang="en-US" sz="2600" dirty="0"/>
              <a:t>The French wanted Alsace-Lorraine back from Germany</a:t>
            </a:r>
          </a:p>
          <a:p>
            <a:r>
              <a:rPr lang="en-US" sz="2600" dirty="0"/>
              <a:t>In </a:t>
            </a:r>
            <a:r>
              <a:rPr lang="en-US" sz="2600" dirty="0" smtClean="0"/>
              <a:t>Austrian Empire = </a:t>
            </a:r>
            <a:r>
              <a:rPr lang="en-US" sz="2600" dirty="0"/>
              <a:t>nationalism was creating the most violent tensions in Europe</a:t>
            </a:r>
          </a:p>
          <a:p>
            <a:pPr lvl="1"/>
            <a:r>
              <a:rPr lang="en-US" sz="2600" dirty="0" smtClean="0"/>
              <a:t>Pan</a:t>
            </a:r>
            <a:r>
              <a:rPr lang="en-US" sz="2600" dirty="0"/>
              <a:t>-Slavism = Slavic nationalism</a:t>
            </a:r>
          </a:p>
          <a:p>
            <a:pPr lvl="1"/>
            <a:r>
              <a:rPr lang="en-US" sz="2600" dirty="0" smtClean="0"/>
              <a:t>Desire </a:t>
            </a:r>
            <a:r>
              <a:rPr lang="en-US" sz="2600" dirty="0"/>
              <a:t>to unite all of the Slavic people under one empire</a:t>
            </a:r>
          </a:p>
          <a:p>
            <a:pPr marL="533400" indent="-533400">
              <a:buFont typeface="Arial" charset="0"/>
              <a:buNone/>
            </a:pPr>
            <a:r>
              <a:rPr lang="en-US" sz="2400" dirty="0"/>
              <a:t>	</a:t>
            </a:r>
          </a:p>
        </p:txBody>
      </p:sp>
      <p:pic>
        <p:nvPicPr>
          <p:cNvPr id="9220" name="Picture 4" descr="alsacelorra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5385" y="1660770"/>
            <a:ext cx="1832041" cy="220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155" y="3311770"/>
            <a:ext cx="2785206" cy="338015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5275385" y="4572000"/>
            <a:ext cx="1270000" cy="7424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86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Pan-Slavism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2614" y="1875691"/>
            <a:ext cx="4865077" cy="4786924"/>
          </a:xfrm>
        </p:spPr>
        <p:txBody>
          <a:bodyPr>
            <a:normAutofit/>
          </a:bodyPr>
          <a:lstStyle/>
          <a:p>
            <a:r>
              <a:rPr lang="en-US" sz="2600" dirty="0"/>
              <a:t>Many Slavic people = </a:t>
            </a:r>
            <a:r>
              <a:rPr lang="en-US" sz="2600" dirty="0" smtClean="0"/>
              <a:t>in the  Austrian and Russian Empires</a:t>
            </a:r>
            <a:endParaRPr lang="en-US" sz="2600" dirty="0"/>
          </a:p>
          <a:p>
            <a:r>
              <a:rPr lang="en-US" sz="2600" dirty="0"/>
              <a:t>Many Slavic people = in the Balkans = region once controlled by the Ottoman Empire (which was now falling apart)</a:t>
            </a:r>
          </a:p>
          <a:p>
            <a:r>
              <a:rPr lang="en-US" sz="2600" dirty="0"/>
              <a:t>Major country in favor of Pan-Slavism = Serbia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94" y="1875691"/>
            <a:ext cx="3803221" cy="461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160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Militarism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9631" y="1846383"/>
            <a:ext cx="4732215" cy="4845539"/>
          </a:xfrm>
        </p:spPr>
        <p:txBody>
          <a:bodyPr>
            <a:normAutofit lnSpcReduction="10000"/>
          </a:bodyPr>
          <a:lstStyle/>
          <a:p>
            <a:r>
              <a:rPr lang="en-US" b="1" u="sng" dirty="0"/>
              <a:t>Militarism</a:t>
            </a:r>
            <a:r>
              <a:rPr lang="en-US" dirty="0"/>
              <a:t> = </a:t>
            </a:r>
            <a:r>
              <a:rPr lang="en-US" dirty="0" smtClean="0"/>
              <a:t>glorification and expansion of the military</a:t>
            </a:r>
            <a:endParaRPr lang="en-US" dirty="0"/>
          </a:p>
          <a:p>
            <a:r>
              <a:rPr lang="en-US" dirty="0"/>
              <a:t>Countries began to build up their militaries and spend money on military training</a:t>
            </a:r>
          </a:p>
          <a:p>
            <a:r>
              <a:rPr lang="en-US" dirty="0" smtClean="0"/>
              <a:t>Many countries began </a:t>
            </a:r>
            <a:r>
              <a:rPr lang="en-US" b="1" u="sng" dirty="0" smtClean="0"/>
              <a:t>conscription</a:t>
            </a:r>
            <a:r>
              <a:rPr lang="en-US" dirty="0" smtClean="0"/>
              <a:t> </a:t>
            </a:r>
            <a:r>
              <a:rPr lang="en-US" dirty="0"/>
              <a:t>= draft of civilians into the military</a:t>
            </a:r>
          </a:p>
          <a:p>
            <a:r>
              <a:rPr lang="en-US" dirty="0"/>
              <a:t>Domino effect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when </a:t>
            </a:r>
            <a:r>
              <a:rPr lang="en-US" dirty="0"/>
              <a:t>one country enhanced its military, other countries would do the same</a:t>
            </a:r>
            <a:endParaRPr lang="en-US" b="1" u="sng" dirty="0"/>
          </a:p>
        </p:txBody>
      </p:sp>
      <p:pic>
        <p:nvPicPr>
          <p:cNvPr id="10245" name="Picture 5" descr="militari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1846" y="1846384"/>
            <a:ext cx="3961424" cy="484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323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Alliances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30614" y="1719385"/>
            <a:ext cx="4259386" cy="4982307"/>
          </a:xfrm>
        </p:spPr>
        <p:txBody>
          <a:bodyPr>
            <a:normAutofit/>
          </a:bodyPr>
          <a:lstStyle/>
          <a:p>
            <a:r>
              <a:rPr lang="en-US" sz="2600" b="1" u="sng" dirty="0"/>
              <a:t>Alliance systems</a:t>
            </a:r>
            <a:r>
              <a:rPr lang="en-US" sz="2600" dirty="0"/>
              <a:t> = defense agreements among nations</a:t>
            </a:r>
          </a:p>
          <a:p>
            <a:r>
              <a:rPr lang="en-US" sz="2600" dirty="0"/>
              <a:t>2 major alliance systems:</a:t>
            </a:r>
          </a:p>
          <a:p>
            <a:pPr lvl="1"/>
            <a:r>
              <a:rPr lang="en-US" sz="2600" dirty="0"/>
              <a:t>Triple Alliance = Germany, Austria-Hungary, and Italy</a:t>
            </a:r>
          </a:p>
          <a:p>
            <a:pPr lvl="1"/>
            <a:r>
              <a:rPr lang="en-US" sz="2600" dirty="0"/>
              <a:t>Triple Entente = Great Britain, Russia, and </a:t>
            </a:r>
            <a:r>
              <a:rPr lang="en-US" sz="2600" dirty="0" smtClean="0"/>
              <a:t>France</a:t>
            </a:r>
            <a:endParaRPr lang="en-US" sz="2600" dirty="0"/>
          </a:p>
        </p:txBody>
      </p:sp>
      <p:pic>
        <p:nvPicPr>
          <p:cNvPr id="4" name="Picture 5" descr="triple_alli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231" y="1895231"/>
            <a:ext cx="4259383" cy="230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riple_enten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231" y="4415692"/>
            <a:ext cx="425938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3692769" y="2891692"/>
            <a:ext cx="1387231" cy="11723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200769" y="5666154"/>
            <a:ext cx="1367693" cy="5861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648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WWI-Cau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769" y="377091"/>
            <a:ext cx="8440616" cy="616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291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“Spark” of WWI</a:t>
            </a: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0" y="1676400"/>
            <a:ext cx="55626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June 28, 1914 = Archduke Francis Ferdinand (heir to the throne in Austria-Hungary) was assassinated</a:t>
            </a:r>
          </a:p>
          <a:p>
            <a:r>
              <a:rPr lang="en-US" sz="2400" dirty="0"/>
              <a:t>His wife Sophie was also killed</a:t>
            </a:r>
          </a:p>
          <a:p>
            <a:r>
              <a:rPr lang="en-US" sz="2400" dirty="0"/>
              <a:t>Both were in Sarajevo = capital of Bosnia-Herzegovina</a:t>
            </a:r>
          </a:p>
          <a:p>
            <a:pPr lvl="1"/>
            <a:r>
              <a:rPr lang="en-US" sz="2200" dirty="0"/>
              <a:t>A territory controlled by Austria-Hungary with a very big Slavic population</a:t>
            </a:r>
          </a:p>
          <a:p>
            <a:r>
              <a:rPr lang="en-US" sz="2400" dirty="0"/>
              <a:t>Murdered by </a:t>
            </a:r>
            <a:r>
              <a:rPr lang="en-US" sz="2400" dirty="0" err="1"/>
              <a:t>Gavrilo</a:t>
            </a:r>
            <a:r>
              <a:rPr lang="en-US" sz="2400" dirty="0"/>
              <a:t> </a:t>
            </a:r>
            <a:r>
              <a:rPr lang="en-US" sz="2400" dirty="0" err="1"/>
              <a:t>Princip</a:t>
            </a:r>
            <a:r>
              <a:rPr lang="en-US" sz="2400" dirty="0"/>
              <a:t> = member of the Black Hand = secret Slavic nationalist group</a:t>
            </a:r>
          </a:p>
        </p:txBody>
      </p:sp>
      <p:pic>
        <p:nvPicPr>
          <p:cNvPr id="17412" name="Picture 4" descr="FWWarchduk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3048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706princ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4632569"/>
            <a:ext cx="2057400" cy="2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463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World in the Early 20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Century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923" y="1905000"/>
            <a:ext cx="3810000" cy="4620846"/>
          </a:xfrm>
        </p:spPr>
        <p:txBody>
          <a:bodyPr>
            <a:normAutofit/>
          </a:bodyPr>
          <a:lstStyle/>
          <a:p>
            <a:r>
              <a:rPr lang="en-US" sz="2600" dirty="0" smtClean="0"/>
              <a:t>By 1900 = Europeans, or people with a European ancestry, largely controlled the entire world through their formal empires or informal influence</a:t>
            </a:r>
          </a:p>
          <a:p>
            <a:r>
              <a:rPr lang="en-US" sz="2600" dirty="0" smtClean="0"/>
              <a:t>This would all change over the next few decades</a:t>
            </a:r>
            <a:endParaRPr lang="en-US" sz="2600" dirty="0"/>
          </a:p>
        </p:txBody>
      </p:sp>
      <p:pic>
        <p:nvPicPr>
          <p:cNvPr id="4" name="Picture 2" descr="map_21_01_the_world_in_19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1692" y="1905000"/>
            <a:ext cx="4674333" cy="462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629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 rot="21102630">
            <a:off x="241854" y="1194843"/>
            <a:ext cx="4724400" cy="990600"/>
          </a:xfrm>
        </p:spPr>
        <p:txBody>
          <a:bodyPr/>
          <a:lstStyle/>
          <a:p>
            <a:r>
              <a:rPr lang="en-US" dirty="0"/>
              <a:t>The Assassination</a:t>
            </a:r>
          </a:p>
        </p:txBody>
      </p:sp>
      <p:pic>
        <p:nvPicPr>
          <p:cNvPr id="24580" name="Picture 4" descr="article-1047807-001BD8300000044C-965_468x3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629814">
            <a:off x="4800600" y="1219200"/>
            <a:ext cx="4038600" cy="33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Sarajevo28juin1914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-436121">
            <a:off x="323850" y="3125788"/>
            <a:ext cx="4495800" cy="334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197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German Support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905000"/>
            <a:ext cx="8001000" cy="2772508"/>
          </a:xfrm>
        </p:spPr>
        <p:txBody>
          <a:bodyPr>
            <a:normAutofit/>
          </a:bodyPr>
          <a:lstStyle/>
          <a:p>
            <a:r>
              <a:rPr lang="en-US" sz="2600" dirty="0"/>
              <a:t>Austria-Hungary approached Germany and made sure that Germany would support it if it took action against Serbia</a:t>
            </a:r>
          </a:p>
          <a:p>
            <a:r>
              <a:rPr lang="en-US" sz="2600" dirty="0"/>
              <a:t>Germany promised </a:t>
            </a:r>
            <a:r>
              <a:rPr lang="en-US" sz="2600" dirty="0" smtClean="0"/>
              <a:t>a</a:t>
            </a:r>
            <a:r>
              <a:rPr lang="en-US" sz="2600" dirty="0">
                <a:latin typeface="Arial"/>
              </a:rPr>
              <a:t> </a:t>
            </a:r>
            <a:r>
              <a:rPr lang="en-US" sz="2600" dirty="0" smtClean="0">
                <a:latin typeface="Arial"/>
              </a:rPr>
              <a:t>“</a:t>
            </a:r>
            <a:r>
              <a:rPr lang="en-US" sz="2600" dirty="0" smtClean="0"/>
              <a:t>blank check</a:t>
            </a:r>
            <a:r>
              <a:rPr lang="en-US" sz="2600" dirty="0" smtClean="0">
                <a:latin typeface="Arial"/>
              </a:rPr>
              <a:t>” o</a:t>
            </a:r>
            <a:r>
              <a:rPr lang="en-US" sz="2600" dirty="0" smtClean="0"/>
              <a:t>f </a:t>
            </a:r>
            <a:r>
              <a:rPr lang="en-US" sz="2600" dirty="0"/>
              <a:t>support</a:t>
            </a:r>
          </a:p>
          <a:p>
            <a:pPr lvl="1"/>
            <a:r>
              <a:rPr lang="en-US" sz="2600" dirty="0"/>
              <a:t>Unconditional and full support</a:t>
            </a:r>
          </a:p>
        </p:txBody>
      </p:sp>
      <p:pic>
        <p:nvPicPr>
          <p:cNvPr id="18436" name="Picture 4" descr="stock-photo-blank-check-fake-account-13478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8462" y="4677508"/>
            <a:ext cx="517769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734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Declaration of War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846" y="1738923"/>
            <a:ext cx="8733692" cy="466187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Austria-Hungary gave Serbia an </a:t>
            </a:r>
            <a:r>
              <a:rPr lang="en-US" dirty="0" smtClean="0"/>
              <a:t>ultimatum</a:t>
            </a:r>
          </a:p>
          <a:p>
            <a:pPr>
              <a:lnSpc>
                <a:spcPct val="90000"/>
              </a:lnSpc>
            </a:pPr>
            <a:r>
              <a:rPr lang="en-US" dirty="0"/>
              <a:t>	1) Serbia must let A-H officials into the country to stop all violent, nationalist movements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	2) Serbia must let A-H officials into the country to investigate the assassination</a:t>
            </a:r>
          </a:p>
          <a:p>
            <a:pPr>
              <a:lnSpc>
                <a:spcPct val="90000"/>
              </a:lnSpc>
            </a:pPr>
            <a:r>
              <a:rPr lang="en-US" dirty="0"/>
              <a:t> Serbia said: NO</a:t>
            </a:r>
          </a:p>
          <a:p>
            <a:pPr>
              <a:lnSpc>
                <a:spcPct val="90000"/>
              </a:lnSpc>
            </a:pPr>
            <a:r>
              <a:rPr lang="en-US" dirty="0"/>
              <a:t>July 28, 1914 = A-H declared war on Serbia</a:t>
            </a:r>
          </a:p>
          <a:p>
            <a:pPr>
              <a:lnSpc>
                <a:spcPct val="90000"/>
              </a:lnSpc>
            </a:pPr>
            <a:r>
              <a:rPr lang="en-US" dirty="0"/>
              <a:t>Both countries started </a:t>
            </a:r>
            <a:r>
              <a:rPr lang="en-US" b="1" u="sng" dirty="0"/>
              <a:t>mobilization</a:t>
            </a:r>
            <a:r>
              <a:rPr lang="en-US" dirty="0"/>
              <a:t> = preparing the military for war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241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European War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904999"/>
            <a:ext cx="8001000" cy="4562231"/>
          </a:xfrm>
        </p:spPr>
        <p:txBody>
          <a:bodyPr>
            <a:noAutofit/>
          </a:bodyPr>
          <a:lstStyle/>
          <a:p>
            <a:r>
              <a:rPr lang="en-US" sz="2600" dirty="0"/>
              <a:t>Russia began to mobilize</a:t>
            </a:r>
          </a:p>
          <a:p>
            <a:pPr lvl="1"/>
            <a:r>
              <a:rPr lang="en-US" sz="2600" dirty="0"/>
              <a:t>Supported Serbia </a:t>
            </a:r>
            <a:r>
              <a:rPr lang="en-US" sz="2600" dirty="0" smtClean="0"/>
              <a:t>and </a:t>
            </a:r>
            <a:r>
              <a:rPr lang="en-US" sz="2600" dirty="0"/>
              <a:t>Pan-Slavism</a:t>
            </a:r>
          </a:p>
          <a:p>
            <a:r>
              <a:rPr lang="en-US" sz="2600" dirty="0"/>
              <a:t>France began to mobilize to support Russia</a:t>
            </a:r>
          </a:p>
          <a:p>
            <a:r>
              <a:rPr lang="en-US" sz="2600" dirty="0"/>
              <a:t>Germany gave Russia </a:t>
            </a:r>
            <a:r>
              <a:rPr lang="en-US" sz="2600" dirty="0" smtClean="0"/>
              <a:t>and </a:t>
            </a:r>
            <a:r>
              <a:rPr lang="en-US" sz="2600" dirty="0"/>
              <a:t>France an ultimatum = stop mobilizing or face war</a:t>
            </a:r>
          </a:p>
          <a:p>
            <a:pPr lvl="1"/>
            <a:r>
              <a:rPr lang="en-US" sz="2600" dirty="0"/>
              <a:t>They </a:t>
            </a:r>
            <a:r>
              <a:rPr lang="en-US" sz="2600" dirty="0" smtClean="0"/>
              <a:t>didn</a:t>
            </a:r>
            <a:r>
              <a:rPr lang="en-US" sz="2600" dirty="0" smtClean="0">
                <a:latin typeface="Arial"/>
              </a:rPr>
              <a:t>’</a:t>
            </a:r>
            <a:r>
              <a:rPr lang="en-US" sz="2600" dirty="0" smtClean="0"/>
              <a:t>t </a:t>
            </a:r>
            <a:r>
              <a:rPr lang="en-US" sz="2600" dirty="0"/>
              <a:t>stop</a:t>
            </a:r>
          </a:p>
          <a:p>
            <a:pPr lvl="1"/>
            <a:r>
              <a:rPr lang="en-US" sz="2600" dirty="0"/>
              <a:t>Germany declared war on Russia </a:t>
            </a:r>
            <a:r>
              <a:rPr lang="en-US" sz="2600" dirty="0" smtClean="0"/>
              <a:t>and </a:t>
            </a:r>
            <a:r>
              <a:rPr lang="en-US" sz="2600" dirty="0"/>
              <a:t>France</a:t>
            </a:r>
          </a:p>
          <a:p>
            <a:r>
              <a:rPr lang="en-US" sz="2600" dirty="0"/>
              <a:t> Great Britain </a:t>
            </a:r>
            <a:r>
              <a:rPr lang="en-US" sz="2600" dirty="0" smtClean="0"/>
              <a:t>tried to stay neutral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312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European War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1400" y="1875692"/>
            <a:ext cx="5410200" cy="4372708"/>
          </a:xfrm>
        </p:spPr>
        <p:txBody>
          <a:bodyPr>
            <a:normAutofit/>
          </a:bodyPr>
          <a:lstStyle/>
          <a:p>
            <a:r>
              <a:rPr lang="en-US" sz="2600" dirty="0"/>
              <a:t>August 1914 = Germany invaded neutral Belgium in order to get to France</a:t>
            </a:r>
          </a:p>
          <a:p>
            <a:r>
              <a:rPr lang="en-US" sz="2600" dirty="0"/>
              <a:t>This led Great Britain to declare war on Germany</a:t>
            </a:r>
          </a:p>
          <a:p>
            <a:pPr lvl="1"/>
            <a:r>
              <a:rPr lang="en-US" sz="2600" dirty="0"/>
              <a:t>Did not like that Germany was getting so close to them</a:t>
            </a:r>
          </a:p>
          <a:p>
            <a:pPr lvl="1"/>
            <a:r>
              <a:rPr lang="en-US" sz="2600" dirty="0"/>
              <a:t>Did not like that Germany was invading neutral countries</a:t>
            </a:r>
          </a:p>
        </p:txBody>
      </p:sp>
      <p:pic>
        <p:nvPicPr>
          <p:cNvPr id="27653" name="Picture 5" descr="western_euro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75692"/>
            <a:ext cx="3352800" cy="4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160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599" y="228600"/>
            <a:ext cx="7987323" cy="1143000"/>
          </a:xfrm>
        </p:spPr>
        <p:txBody>
          <a:bodyPr/>
          <a:lstStyle/>
          <a:p>
            <a:pPr algn="ctr"/>
            <a:r>
              <a:rPr lang="en-US" sz="5000" dirty="0"/>
              <a:t>Other Nations Join the War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3077" y="1778000"/>
            <a:ext cx="8655538" cy="472830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For the Central </a:t>
            </a:r>
            <a:r>
              <a:rPr lang="en-US" sz="2800" dirty="0" smtClean="0"/>
              <a:t>Powers (formerly the Triple Alliance):</a:t>
            </a:r>
            <a:endParaRPr lang="en-US" sz="2800" dirty="0"/>
          </a:p>
          <a:p>
            <a:pPr lvl="1"/>
            <a:r>
              <a:rPr lang="en-US" sz="2600" dirty="0"/>
              <a:t>1914 = Ottoman Empire</a:t>
            </a:r>
          </a:p>
          <a:p>
            <a:pPr lvl="1"/>
            <a:r>
              <a:rPr lang="en-US" sz="2600" dirty="0"/>
              <a:t>1915 = Bulgaria</a:t>
            </a:r>
          </a:p>
          <a:p>
            <a:r>
              <a:rPr lang="en-US" sz="2800" dirty="0"/>
              <a:t>For the Allied Powers </a:t>
            </a:r>
            <a:r>
              <a:rPr lang="en-US" sz="2800" dirty="0" smtClean="0"/>
              <a:t>(formerly the Triple Entente)</a:t>
            </a:r>
            <a:r>
              <a:rPr lang="en-US" sz="2800" dirty="0"/>
              <a:t>:</a:t>
            </a:r>
          </a:p>
          <a:p>
            <a:pPr lvl="1"/>
            <a:r>
              <a:rPr lang="en-US" sz="2600" dirty="0"/>
              <a:t>1914 = Serbia, Belgium, Montenegro, Romania, Greece, Portugal</a:t>
            </a:r>
          </a:p>
          <a:p>
            <a:pPr lvl="1"/>
            <a:r>
              <a:rPr lang="en-US" sz="2600" dirty="0"/>
              <a:t>1914 = Japan </a:t>
            </a:r>
            <a:r>
              <a:rPr lang="en-US" sz="2600" dirty="0" smtClean="0">
                <a:sym typeface="Wingdings"/>
              </a:rPr>
              <a:t></a:t>
            </a:r>
            <a:r>
              <a:rPr lang="en-US" sz="2600" dirty="0" smtClean="0"/>
              <a:t> </a:t>
            </a:r>
            <a:r>
              <a:rPr lang="en-US" sz="2600" dirty="0"/>
              <a:t>wanted German territories in the Pacific</a:t>
            </a:r>
          </a:p>
          <a:p>
            <a:pPr lvl="1"/>
            <a:r>
              <a:rPr lang="en-US" sz="2600" dirty="0"/>
              <a:t>1915 = Italy switched alliances </a:t>
            </a:r>
            <a:r>
              <a:rPr lang="en-US" sz="2600" dirty="0" smtClean="0">
                <a:sym typeface="Wingdings"/>
              </a:rPr>
              <a:t></a:t>
            </a:r>
            <a:r>
              <a:rPr lang="en-US" sz="2600" dirty="0" smtClean="0"/>
              <a:t> </a:t>
            </a:r>
            <a:r>
              <a:rPr lang="en-US" sz="2600" dirty="0"/>
              <a:t>Allies promised Italy territories in A-H when they won</a:t>
            </a:r>
          </a:p>
          <a:p>
            <a:pPr lvl="1"/>
            <a:r>
              <a:rPr lang="en-US" sz="2600" dirty="0"/>
              <a:t>1917 = U.S.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8130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Response of the People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6308" y="1758462"/>
            <a:ext cx="5548921" cy="4943230"/>
          </a:xfrm>
        </p:spPr>
        <p:txBody>
          <a:bodyPr>
            <a:noAutofit/>
          </a:bodyPr>
          <a:lstStyle/>
          <a:p>
            <a:r>
              <a:rPr lang="en-US" sz="2600" dirty="0"/>
              <a:t>People in every country responded with patriotic enthusiasm</a:t>
            </a:r>
          </a:p>
          <a:p>
            <a:pPr lvl="1"/>
            <a:r>
              <a:rPr lang="en-US" sz="2600" dirty="0"/>
              <a:t>Cheered for their country</a:t>
            </a:r>
          </a:p>
          <a:p>
            <a:pPr lvl="1"/>
            <a:r>
              <a:rPr lang="en-US" sz="2600" dirty="0"/>
              <a:t>Supported their troops</a:t>
            </a:r>
          </a:p>
          <a:p>
            <a:r>
              <a:rPr lang="en-US" sz="2600" dirty="0"/>
              <a:t>Nobody knew how devastating the war would </a:t>
            </a:r>
            <a:r>
              <a:rPr lang="en-US" sz="2600" dirty="0" smtClean="0"/>
              <a:t>actually be </a:t>
            </a:r>
            <a:r>
              <a:rPr lang="en-US" sz="2600" dirty="0"/>
              <a:t>to </a:t>
            </a:r>
            <a:r>
              <a:rPr lang="en-US" sz="2600" dirty="0" smtClean="0"/>
              <a:t>Europe</a:t>
            </a:r>
          </a:p>
          <a:p>
            <a:pPr lvl="1"/>
            <a:r>
              <a:rPr lang="en-US" sz="2600" dirty="0" smtClean="0"/>
              <a:t>(No country stockpiled more than 6 months worth of ammunition and supplies)</a:t>
            </a:r>
            <a:endParaRPr lang="en-US" sz="2600" dirty="0"/>
          </a:p>
        </p:txBody>
      </p:sp>
      <p:pic>
        <p:nvPicPr>
          <p:cNvPr id="28676" name="Picture 4" descr="9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5230" y="1875692"/>
            <a:ext cx="3101731" cy="461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446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Europe in 1917</a:t>
            </a:r>
          </a:p>
        </p:txBody>
      </p:sp>
      <p:pic>
        <p:nvPicPr>
          <p:cNvPr id="29700" name="Picture 4" descr="KISH_26_5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1524000"/>
            <a:ext cx="8001000" cy="495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439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ctr"/>
            <a:r>
              <a:rPr lang="en-US" dirty="0"/>
              <a:t>Military Aspects of </a:t>
            </a:r>
            <a:r>
              <a:rPr lang="en-US" dirty="0" smtClean="0"/>
              <a:t>WWI</a:t>
            </a: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05385" y="1778000"/>
            <a:ext cx="4667737" cy="467946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Worldwide involvement = first time in world history that all major nations were involved in a </a:t>
            </a:r>
            <a:r>
              <a:rPr lang="en-US" sz="2800" dirty="0" smtClean="0"/>
              <a:t>war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/>
              <a:t>Every </a:t>
            </a:r>
            <a:r>
              <a:rPr lang="en-US" sz="2800" dirty="0"/>
              <a:t>continent provided troops for </a:t>
            </a:r>
            <a:r>
              <a:rPr lang="en-US" sz="2800" dirty="0" smtClean="0"/>
              <a:t>combat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/>
              <a:t>Colonial troops and laborers funneled in from Africa, India, China, Southeast Asia, Australia, New Zealand, Canada, and South Africa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561" y="1778001"/>
            <a:ext cx="3598823" cy="4220308"/>
          </a:xfrm>
          <a:prstGeom prst="rect">
            <a:avLst/>
          </a:prstGeom>
          <a:noFill/>
          <a:ln w="9525">
            <a:solidFill>
              <a:srgbClr val="664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561" y="5998309"/>
            <a:ext cx="3598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A Young Australian Recruit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2854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Military Aspects of WWI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9846" y="1904999"/>
            <a:ext cx="4508500" cy="440592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Naval warfare = battles between the British and German navies were very </a:t>
            </a:r>
            <a:r>
              <a:rPr lang="en-US" sz="2600" dirty="0" smtClean="0"/>
              <a:t>common</a:t>
            </a:r>
          </a:p>
          <a:p>
            <a:pPr lvl="1">
              <a:lnSpc>
                <a:spcPct val="90000"/>
              </a:lnSpc>
            </a:pPr>
            <a:r>
              <a:rPr lang="en-US" sz="2600" dirty="0" smtClean="0"/>
              <a:t>They </a:t>
            </a:r>
            <a:r>
              <a:rPr lang="en-US" sz="2600" dirty="0"/>
              <a:t>would also set up blockades to stop each other from receiving food &amp; </a:t>
            </a:r>
            <a:r>
              <a:rPr lang="en-US" sz="2600" dirty="0" smtClean="0"/>
              <a:t>materials</a:t>
            </a:r>
          </a:p>
          <a:p>
            <a:pPr lvl="1">
              <a:lnSpc>
                <a:spcPct val="90000"/>
              </a:lnSpc>
            </a:pPr>
            <a:r>
              <a:rPr lang="en-US" sz="2600" dirty="0" smtClean="0"/>
              <a:t>Germans </a:t>
            </a:r>
            <a:r>
              <a:rPr lang="en-US" sz="2600" dirty="0"/>
              <a:t>used U-Boats = submarines</a:t>
            </a:r>
          </a:p>
          <a:p>
            <a:endParaRPr lang="en-US" dirty="0"/>
          </a:p>
        </p:txBody>
      </p:sp>
      <p:pic>
        <p:nvPicPr>
          <p:cNvPr id="4" name="Picture 4" descr="Uboat-Class-X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2309445"/>
            <a:ext cx="3531577" cy="359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0086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World in the Early 20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Century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769" y="1758462"/>
            <a:ext cx="5040922" cy="496277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100" dirty="0" smtClean="0"/>
              <a:t>Rivalry and competition between European states continued throughout the 19</a:t>
            </a:r>
            <a:r>
              <a:rPr lang="en-US" sz="2100" baseline="30000" dirty="0" smtClean="0"/>
              <a:t>th</a:t>
            </a:r>
            <a:r>
              <a:rPr lang="en-US" sz="2100" dirty="0" smtClean="0"/>
              <a:t> and early 20</a:t>
            </a:r>
            <a:r>
              <a:rPr lang="en-US" sz="2100" baseline="30000" dirty="0" smtClean="0"/>
              <a:t>th</a:t>
            </a:r>
            <a:r>
              <a:rPr lang="en-US" sz="2100" dirty="0" smtClean="0"/>
              <a:t> centuries</a:t>
            </a:r>
          </a:p>
          <a:p>
            <a:pPr>
              <a:lnSpc>
                <a:spcPct val="80000"/>
              </a:lnSpc>
            </a:pPr>
            <a:r>
              <a:rPr lang="en-US" sz="2100" dirty="0" smtClean="0"/>
              <a:t>Fragile peace was barely being maintained after the defeat of Napoleon and his empire in 1815</a:t>
            </a:r>
          </a:p>
          <a:p>
            <a:pPr lvl="1"/>
            <a:r>
              <a:rPr lang="en-US" sz="2000" dirty="0"/>
              <a:t>Congress of Vienna (1815) = international meeting held to redraw European boundaries</a:t>
            </a:r>
          </a:p>
          <a:p>
            <a:pPr lvl="1"/>
            <a:r>
              <a:rPr lang="en-US" sz="2000" dirty="0"/>
              <a:t>Attempt to create a peaceful balance of power in </a:t>
            </a:r>
            <a:r>
              <a:rPr lang="en-US" sz="2000" dirty="0" smtClean="0"/>
              <a:t>Europe</a:t>
            </a:r>
          </a:p>
          <a:p>
            <a:pPr>
              <a:lnSpc>
                <a:spcPct val="80000"/>
              </a:lnSpc>
            </a:pPr>
            <a:r>
              <a:rPr lang="en-US" sz="2100" dirty="0" smtClean="0"/>
              <a:t>Rivalries and competition intensified with the unification of Italy and Germany in 1871</a:t>
            </a:r>
            <a:endParaRPr lang="en-US" sz="2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23" y="1758462"/>
            <a:ext cx="3668346" cy="4161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423" y="5920154"/>
            <a:ext cx="349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The Congress of Vienna (1819)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282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 algn="ctr"/>
            <a:r>
              <a:rPr lang="en-US" dirty="0"/>
              <a:t>Military Aspects of </a:t>
            </a:r>
            <a:r>
              <a:rPr lang="en-US" dirty="0" smtClean="0"/>
              <a:t>WWI</a:t>
            </a: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404" y="1778000"/>
            <a:ext cx="3614212" cy="4851399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New </a:t>
            </a:r>
            <a:r>
              <a:rPr lang="en-US" sz="2600" dirty="0"/>
              <a:t>Weapons</a:t>
            </a:r>
          </a:p>
          <a:p>
            <a:pPr lvl="1"/>
            <a:r>
              <a:rPr lang="en-US" sz="2600" dirty="0" smtClean="0"/>
              <a:t>Dirigibles </a:t>
            </a:r>
            <a:r>
              <a:rPr lang="en-US" sz="2600" dirty="0"/>
              <a:t>(airships)</a:t>
            </a:r>
          </a:p>
          <a:p>
            <a:pPr lvl="1"/>
            <a:r>
              <a:rPr lang="en-US" sz="2600" dirty="0" smtClean="0"/>
              <a:t>Submarines</a:t>
            </a:r>
          </a:p>
          <a:p>
            <a:pPr lvl="1"/>
            <a:r>
              <a:rPr lang="en-US" sz="2600" dirty="0" smtClean="0"/>
              <a:t>Machine guns</a:t>
            </a:r>
            <a:endParaRPr lang="en-US" sz="2600" dirty="0"/>
          </a:p>
          <a:p>
            <a:pPr lvl="1"/>
            <a:r>
              <a:rPr lang="en-US" sz="2600" dirty="0"/>
              <a:t>Giant artillery guns</a:t>
            </a:r>
          </a:p>
          <a:p>
            <a:pPr lvl="1"/>
            <a:r>
              <a:rPr lang="en-US" sz="2600" dirty="0"/>
              <a:t>Tanks</a:t>
            </a:r>
          </a:p>
          <a:p>
            <a:pPr lvl="1"/>
            <a:r>
              <a:rPr lang="en-US" sz="2600" dirty="0"/>
              <a:t>Airplanes</a:t>
            </a:r>
          </a:p>
          <a:p>
            <a:pPr lvl="1"/>
            <a:r>
              <a:rPr lang="en-US" sz="2600" dirty="0"/>
              <a:t>Poison </a:t>
            </a:r>
            <a:r>
              <a:rPr lang="en-US" sz="2600" dirty="0" smtClean="0"/>
              <a:t>gas</a:t>
            </a:r>
          </a:p>
          <a:p>
            <a:pPr lvl="1"/>
            <a:r>
              <a:rPr lang="en-US" sz="2600" dirty="0" smtClean="0"/>
              <a:t>Gas </a:t>
            </a:r>
            <a:r>
              <a:rPr lang="en-US" sz="2600" dirty="0"/>
              <a:t>masks</a:t>
            </a:r>
          </a:p>
        </p:txBody>
      </p:sp>
      <p:pic>
        <p:nvPicPr>
          <p:cNvPr id="9220" name="Picture 4" descr="ZR1Mast19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291350">
            <a:off x="228600" y="1295400"/>
            <a:ext cx="2743200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b1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-260018">
            <a:off x="2362200" y="2155825"/>
            <a:ext cx="2667000" cy="197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ww1coa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114925"/>
            <a:ext cx="280193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2029970-m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380132">
            <a:off x="152400" y="3581400"/>
            <a:ext cx="30480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6651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first-world-war-ww1-one-pictures-photos-images-amazing-rare-incredible-german-soldiers-poison-g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451225" cy="35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germansoldierd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3990975" cy="34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gas_mas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971800"/>
            <a:ext cx="3563938" cy="369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7582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ctr"/>
            <a:r>
              <a:rPr lang="en-US" dirty="0"/>
              <a:t>Military Aspects of </a:t>
            </a:r>
            <a:r>
              <a:rPr lang="en-US" dirty="0" smtClean="0"/>
              <a:t>WWI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385" y="1836614"/>
            <a:ext cx="8225692" cy="471658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600" dirty="0" smtClean="0"/>
              <a:t>Trench </a:t>
            </a:r>
            <a:r>
              <a:rPr lang="en-US" sz="2600" dirty="0"/>
              <a:t>Warfare</a:t>
            </a:r>
          </a:p>
          <a:p>
            <a:pPr lvl="1">
              <a:lnSpc>
                <a:spcPct val="90000"/>
              </a:lnSpc>
            </a:pPr>
            <a:r>
              <a:rPr lang="en-US" sz="2600" dirty="0"/>
              <a:t>Used on the Western Front</a:t>
            </a:r>
          </a:p>
          <a:p>
            <a:pPr lvl="1">
              <a:lnSpc>
                <a:spcPct val="90000"/>
              </a:lnSpc>
            </a:pPr>
            <a:r>
              <a:rPr lang="en-US" sz="2600" dirty="0"/>
              <a:t>Complex system of trenches and tunnels</a:t>
            </a:r>
          </a:p>
          <a:p>
            <a:pPr lvl="1">
              <a:lnSpc>
                <a:spcPct val="90000"/>
              </a:lnSpc>
            </a:pPr>
            <a:r>
              <a:rPr lang="en-US" sz="2600" dirty="0"/>
              <a:t>Soldiers would be in them for several weeks at a time</a:t>
            </a:r>
          </a:p>
          <a:p>
            <a:pPr lvl="1">
              <a:lnSpc>
                <a:spcPct val="90000"/>
              </a:lnSpc>
            </a:pPr>
            <a:r>
              <a:rPr lang="en-US" sz="2600" dirty="0"/>
              <a:t>Soldiers suffered from boredom, disease, rats, mud, cold, standing water, etc.</a:t>
            </a:r>
          </a:p>
          <a:p>
            <a:pPr lvl="1">
              <a:lnSpc>
                <a:spcPct val="90000"/>
              </a:lnSpc>
            </a:pPr>
            <a:r>
              <a:rPr lang="en-US" sz="2600" dirty="0" smtClean="0"/>
              <a:t>“Trench foot” = </a:t>
            </a:r>
            <a:r>
              <a:rPr lang="en-US" sz="2600" dirty="0"/>
              <a:t>when the feet would begin to rot and decay due to exposure to water and cold</a:t>
            </a:r>
          </a:p>
          <a:p>
            <a:pPr lvl="2">
              <a:lnSpc>
                <a:spcPct val="90000"/>
              </a:lnSpc>
            </a:pPr>
            <a:r>
              <a:rPr lang="en-US" sz="2600" dirty="0"/>
              <a:t>Often got infected </a:t>
            </a:r>
            <a:r>
              <a:rPr lang="en-US" sz="2600" dirty="0" smtClean="0">
                <a:sym typeface="Wingdings"/>
              </a:rPr>
              <a:t></a:t>
            </a:r>
            <a:r>
              <a:rPr lang="en-US" sz="2600" dirty="0" smtClean="0"/>
              <a:t> </a:t>
            </a:r>
            <a:r>
              <a:rPr lang="en-US" sz="2600" dirty="0"/>
              <a:t>could lead to gangrene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0095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trenc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29600" cy="628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4732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03-german-trench-gw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4548188" cy="333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artillery-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29000"/>
            <a:ext cx="4470400" cy="310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1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2154" y="381000"/>
            <a:ext cx="3145692" cy="27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247569_f2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538" y="3810000"/>
            <a:ext cx="2736362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64037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ctr"/>
            <a:r>
              <a:rPr lang="en-US" dirty="0"/>
              <a:t>Military Aspects </a:t>
            </a:r>
            <a:r>
              <a:rPr lang="en-US" dirty="0" smtClean="0"/>
              <a:t>of WWI</a:t>
            </a: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7846" y="1621692"/>
            <a:ext cx="5437554" cy="4931508"/>
          </a:xfrm>
        </p:spPr>
        <p:txBody>
          <a:bodyPr>
            <a:noAutofit/>
          </a:bodyPr>
          <a:lstStyle/>
          <a:p>
            <a:r>
              <a:rPr lang="en-US" sz="2600" dirty="0" smtClean="0"/>
              <a:t>Trench </a:t>
            </a:r>
            <a:r>
              <a:rPr lang="en-US" sz="2600" dirty="0"/>
              <a:t>Warfare (cont.)</a:t>
            </a:r>
          </a:p>
          <a:p>
            <a:pPr lvl="1"/>
            <a:r>
              <a:rPr lang="en-US" sz="2400" dirty="0" smtClean="0"/>
              <a:t>Trenches </a:t>
            </a:r>
            <a:r>
              <a:rPr lang="en-US" sz="2400" dirty="0"/>
              <a:t>were surrounded by barbed wire -- men often got caught in it</a:t>
            </a:r>
          </a:p>
          <a:p>
            <a:pPr lvl="1"/>
            <a:r>
              <a:rPr lang="en-US" sz="2400" dirty="0"/>
              <a:t>Space in between the trenches </a:t>
            </a:r>
            <a:r>
              <a:rPr lang="en-US" sz="2400" dirty="0" smtClean="0"/>
              <a:t>= “No man’s </a:t>
            </a:r>
            <a:r>
              <a:rPr lang="en-US" sz="2400" dirty="0"/>
              <a:t>land</a:t>
            </a:r>
            <a:r>
              <a:rPr lang="ja-JP" altLang="en-US" sz="2400" dirty="0"/>
              <a:t>”</a:t>
            </a:r>
            <a:endParaRPr lang="en-US" sz="2400" dirty="0"/>
          </a:p>
          <a:p>
            <a:pPr lvl="1"/>
            <a:r>
              <a:rPr lang="en-US" sz="2400" dirty="0" smtClean="0"/>
              <a:t>“No man’s land” = </a:t>
            </a:r>
            <a:r>
              <a:rPr lang="en-US" sz="2400" dirty="0"/>
              <a:t>scattered with land mines</a:t>
            </a:r>
          </a:p>
          <a:p>
            <a:pPr lvl="1"/>
            <a:r>
              <a:rPr lang="en-US" sz="2400" dirty="0"/>
              <a:t>WWI became a </a:t>
            </a:r>
            <a:r>
              <a:rPr lang="en-US" sz="2400" b="1" u="sng" dirty="0"/>
              <a:t>war of attrition</a:t>
            </a:r>
            <a:r>
              <a:rPr lang="en-US" sz="2400" dirty="0"/>
              <a:t> = trying to wear down the other side </a:t>
            </a:r>
            <a:r>
              <a:rPr lang="en-US" sz="2400" dirty="0" smtClean="0"/>
              <a:t>with </a:t>
            </a:r>
            <a:r>
              <a:rPr lang="en-US" sz="2400" dirty="0"/>
              <a:t>constant attacks</a:t>
            </a:r>
          </a:p>
        </p:txBody>
      </p:sp>
      <p:pic>
        <p:nvPicPr>
          <p:cNvPr id="11268" name="Picture 4" descr="nomans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56153"/>
            <a:ext cx="3173045" cy="455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9917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WWI = “Total War”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2154" y="1758462"/>
            <a:ext cx="8430846" cy="4826000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/>
              <a:t>Total War = </a:t>
            </a:r>
            <a:r>
              <a:rPr lang="en-US" sz="2800" dirty="0"/>
              <a:t>countries involved used every resource available for the war </a:t>
            </a:r>
            <a:r>
              <a:rPr lang="en-US" sz="2800" dirty="0" smtClean="0"/>
              <a:t>effort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On the home front = people </a:t>
            </a:r>
            <a:r>
              <a:rPr lang="en-US" sz="2800" dirty="0"/>
              <a:t>mobilized resources for the military front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Hole in the workforce because the war </a:t>
            </a:r>
            <a:r>
              <a:rPr lang="en-US" sz="2800" dirty="0" smtClean="0"/>
              <a:t>took any </a:t>
            </a:r>
            <a:r>
              <a:rPr lang="en-US" sz="2800" dirty="0"/>
              <a:t>men old enough to fight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Women </a:t>
            </a:r>
            <a:r>
              <a:rPr lang="en-US" sz="2800" dirty="0" smtClean="0"/>
              <a:t>went </a:t>
            </a:r>
            <a:r>
              <a:rPr lang="en-US" sz="2800" dirty="0"/>
              <a:t>to work in the factories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Poor people benefited from new work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Factories made war products instead of domestic products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/>
              <a:t>“War socialism” = </a:t>
            </a:r>
            <a:r>
              <a:rPr lang="en-US" sz="2800" dirty="0"/>
              <a:t>governments took more control over the economy during the war; needed war supplies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731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W1VictoryGar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707" y="1920631"/>
            <a:ext cx="2741674" cy="446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58-29-12_Colors-G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1920" y="1920631"/>
            <a:ext cx="2479003" cy="446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eCanDoItPoster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1856" y="1920631"/>
            <a:ext cx="2576452" cy="446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WWI = “Total War”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644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Major Theaters of War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“Theater” of </a:t>
            </a:r>
            <a:r>
              <a:rPr lang="en-US" sz="2600" dirty="0"/>
              <a:t>war = the location</a:t>
            </a:r>
          </a:p>
          <a:p>
            <a:r>
              <a:rPr lang="en-US" sz="2600" dirty="0"/>
              <a:t>In WWI = 2 theaters</a:t>
            </a:r>
          </a:p>
          <a:p>
            <a:pPr lvl="1"/>
            <a:r>
              <a:rPr lang="en-US" sz="2600" dirty="0"/>
              <a:t>Western Front</a:t>
            </a:r>
          </a:p>
          <a:p>
            <a:pPr lvl="1"/>
            <a:r>
              <a:rPr lang="en-US" sz="2600" dirty="0"/>
              <a:t>Eastern Front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64297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/>
              <a:t>Western Front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Plan XVII = French plan to go on offensive attacks without concern for the </a:t>
            </a:r>
            <a:r>
              <a:rPr lang="en-US" sz="2600" dirty="0" smtClean="0"/>
              <a:t>opponent’s </a:t>
            </a:r>
            <a:r>
              <a:rPr lang="en-US" sz="2600" dirty="0"/>
              <a:t>strategy</a:t>
            </a:r>
          </a:p>
          <a:p>
            <a:pPr lvl="1"/>
            <a:r>
              <a:rPr lang="en-US" sz="2600" dirty="0"/>
              <a:t>Led to mass casualties in the war</a:t>
            </a:r>
          </a:p>
          <a:p>
            <a:r>
              <a:rPr lang="en-US" sz="2600" dirty="0"/>
              <a:t>Schlieffen Plan = </a:t>
            </a:r>
            <a:r>
              <a:rPr lang="en-US" sz="2600" dirty="0" smtClean="0"/>
              <a:t>Germany’s </a:t>
            </a:r>
            <a:r>
              <a:rPr lang="en-US" sz="2600" dirty="0"/>
              <a:t>military plan to avoid war on 2 fronts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7594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Italian Unification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309" y="1817077"/>
            <a:ext cx="4197737" cy="4826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600" dirty="0" smtClean="0"/>
              <a:t>Italy had been divided up into several independent city-states</a:t>
            </a:r>
          </a:p>
          <a:p>
            <a:pPr>
              <a:lnSpc>
                <a:spcPct val="80000"/>
              </a:lnSpc>
            </a:pPr>
            <a:r>
              <a:rPr lang="en-US" sz="2600" dirty="0" smtClean="0"/>
              <a:t>Process of Italian unification began following the defeat of Napoleon in 1815</a:t>
            </a:r>
          </a:p>
          <a:p>
            <a:pPr>
              <a:lnSpc>
                <a:spcPct val="80000"/>
              </a:lnSpc>
            </a:pPr>
            <a:r>
              <a:rPr lang="en-US" sz="2600" dirty="0" smtClean="0"/>
              <a:t>Unified in 1871</a:t>
            </a:r>
          </a:p>
          <a:p>
            <a:pPr>
              <a:lnSpc>
                <a:spcPct val="80000"/>
              </a:lnSpc>
            </a:pPr>
            <a:r>
              <a:rPr lang="en-US" sz="2600" dirty="0" smtClean="0"/>
              <a:t>1</a:t>
            </a:r>
            <a:r>
              <a:rPr lang="en-US" sz="2600" baseline="30000" dirty="0" smtClean="0"/>
              <a:t>st</a:t>
            </a:r>
            <a:r>
              <a:rPr lang="en-US" sz="2600" dirty="0" smtClean="0"/>
              <a:t> King of a united Italy = Victor Emmanuel II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046" y="3712308"/>
            <a:ext cx="2621185" cy="2930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9119">
            <a:off x="6186857" y="1529902"/>
            <a:ext cx="2494663" cy="328614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354046" y="2344615"/>
            <a:ext cx="168068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27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67323"/>
            <a:ext cx="7772400" cy="838200"/>
          </a:xfrm>
        </p:spPr>
        <p:txBody>
          <a:bodyPr/>
          <a:lstStyle/>
          <a:p>
            <a:r>
              <a:rPr lang="en-US" dirty="0"/>
              <a:t>The Schlieffen Plan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38924"/>
            <a:ext cx="4800600" cy="51190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Created by German General Alfred von Schlieffen</a:t>
            </a:r>
          </a:p>
          <a:p>
            <a:pPr>
              <a:lnSpc>
                <a:spcPct val="90000"/>
              </a:lnSpc>
            </a:pPr>
            <a:r>
              <a:rPr lang="en-US" dirty="0"/>
              <a:t>Plan = go into France through Belgium and conquer France, THEN turn back around through Germany to get Russia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Believed Russia would be slow to mobilize because so large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Paris = objective of German push in France after getting through Belgium</a:t>
            </a:r>
          </a:p>
        </p:txBody>
      </p:sp>
      <p:pic>
        <p:nvPicPr>
          <p:cNvPr id="6149" name="Picture 5" descr="map-Schlieffen Plan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38924"/>
            <a:ext cx="3884613" cy="4826000"/>
          </a:xfrm>
          <a:prstGeom prst="rect">
            <a:avLst/>
          </a:prstGeom>
          <a:noFill/>
          <a:ln w="9525">
            <a:solidFill>
              <a:srgbClr val="664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07284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1295400"/>
          </a:xfrm>
        </p:spPr>
        <p:txBody>
          <a:bodyPr/>
          <a:lstStyle/>
          <a:p>
            <a:r>
              <a:rPr lang="en-US" sz="4500" dirty="0"/>
              <a:t>Problems with </a:t>
            </a:r>
            <a:r>
              <a:rPr lang="en-US" sz="4500" dirty="0" smtClean="0"/>
              <a:t>the Schlieffen </a:t>
            </a:r>
            <a:r>
              <a:rPr lang="en-US" sz="4500" dirty="0"/>
              <a:t>Plan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53846"/>
            <a:ext cx="8382000" cy="4572000"/>
          </a:xfrm>
        </p:spPr>
        <p:txBody>
          <a:bodyPr>
            <a:normAutofit/>
          </a:bodyPr>
          <a:lstStyle/>
          <a:p>
            <a:pPr marL="609600" indent="-609600">
              <a:buFont typeface="Arial" charset="0"/>
              <a:buAutoNum type="arabicPeriod"/>
            </a:pPr>
            <a:r>
              <a:rPr lang="en-US" dirty="0"/>
              <a:t>The Germans met much more resistance in Belgium than they anticipated</a:t>
            </a:r>
          </a:p>
          <a:p>
            <a:pPr marL="787400" lvl="1" indent="-330200">
              <a:buFont typeface="Arial" charset="0"/>
              <a:buNone/>
            </a:pPr>
            <a:r>
              <a:rPr lang="en-US" sz="2400" dirty="0"/>
              <a:t> - This slowed the Germans down</a:t>
            </a:r>
          </a:p>
          <a:p>
            <a:pPr marL="787400" lvl="1" indent="-330200">
              <a:buFont typeface="Arial" charset="0"/>
              <a:buNone/>
            </a:pPr>
            <a:r>
              <a:rPr lang="en-US" sz="2400" dirty="0"/>
              <a:t> - This depleted German resources, troops, etc.</a:t>
            </a:r>
          </a:p>
          <a:p>
            <a:pPr marL="609600" indent="-609600">
              <a:buFont typeface="Arial" charset="0"/>
              <a:buAutoNum type="arabicPeriod"/>
            </a:pPr>
            <a:r>
              <a:rPr lang="en-US" dirty="0"/>
              <a:t>The slowdown in Belgium gave British troops a chance to come over and join the French troops for support</a:t>
            </a:r>
          </a:p>
          <a:p>
            <a:pPr marL="609600" indent="-609600">
              <a:buFont typeface="Arial" charset="0"/>
              <a:buAutoNum type="arabicPeriod"/>
            </a:pPr>
            <a:r>
              <a:rPr lang="en-US" dirty="0"/>
              <a:t>Russia mobilized a lot faster than Germany thought it would</a:t>
            </a:r>
          </a:p>
          <a:p>
            <a:pPr marL="787400" lvl="1" indent="-330200">
              <a:buFont typeface="Arial" charset="0"/>
              <a:buNone/>
            </a:pPr>
            <a:r>
              <a:rPr lang="en-US" sz="2400" dirty="0"/>
              <a:t> - This forced Germany to end up fighting on 2 fronts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5732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/>
              <a:t>A Multi-Front War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543800" cy="549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59291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/>
          <a:lstStyle/>
          <a:p>
            <a:r>
              <a:rPr lang="en-US" sz="4800" dirty="0"/>
              <a:t>Stalemate on the Western Front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34307"/>
            <a:ext cx="8458200" cy="4718539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</a:pPr>
            <a:r>
              <a:rPr lang="en-US" sz="2600" dirty="0"/>
              <a:t>Both sides continued to fight with neither side making any real progress</a:t>
            </a:r>
          </a:p>
          <a:p>
            <a:pPr marL="609600" indent="-609600">
              <a:lnSpc>
                <a:spcPct val="90000"/>
              </a:lnSpc>
            </a:pPr>
            <a:r>
              <a:rPr lang="en-US" sz="2600" dirty="0"/>
              <a:t>Both sides were losing troops, ammunition, supplies, food, medicine, etc.</a:t>
            </a:r>
          </a:p>
          <a:p>
            <a:pPr marL="609600" indent="-609600">
              <a:lnSpc>
                <a:spcPct val="90000"/>
              </a:lnSpc>
            </a:pPr>
            <a:r>
              <a:rPr lang="en-US" sz="2600" dirty="0"/>
              <a:t>Both sides had to change their war strategy:</a:t>
            </a:r>
          </a:p>
          <a:p>
            <a:pPr marL="990600" lvl="1" indent="-533400">
              <a:lnSpc>
                <a:spcPct val="90000"/>
              </a:lnSpc>
              <a:buFont typeface="Arial" charset="0"/>
              <a:buAutoNum type="arabicParenR"/>
            </a:pPr>
            <a:r>
              <a:rPr lang="en-US" sz="2600" dirty="0"/>
              <a:t>Recruitment of Civilians</a:t>
            </a:r>
          </a:p>
          <a:p>
            <a:pPr marL="990600" lvl="1" indent="-533400">
              <a:lnSpc>
                <a:spcPct val="90000"/>
              </a:lnSpc>
              <a:buFont typeface="Arial" charset="0"/>
              <a:buAutoNum type="arabicParenR"/>
            </a:pPr>
            <a:r>
              <a:rPr lang="en-US" sz="2600" dirty="0"/>
              <a:t>Propaganda = used by the government to make the enemy look beastly and inhuman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506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24169"/>
          </a:xfrm>
        </p:spPr>
        <p:txBody>
          <a:bodyPr/>
          <a:lstStyle/>
          <a:p>
            <a:r>
              <a:rPr lang="en-US" dirty="0"/>
              <a:t>Recruitment Posters</a:t>
            </a:r>
          </a:p>
        </p:txBody>
      </p:sp>
      <p:pic>
        <p:nvPicPr>
          <p:cNvPr id="10247" name="Picture 7" descr="poster-Britain-Your Country Needs You-Kitchener-color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231" y="1295400"/>
            <a:ext cx="4005383" cy="5328138"/>
          </a:xfrm>
          <a:prstGeom prst="rect">
            <a:avLst/>
          </a:prstGeom>
          <a:noFill/>
          <a:ln w="9525">
            <a:solidFill>
              <a:srgbClr val="664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8" name="Picture 8" descr="i_want_you_2"/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3819525" cy="5328138"/>
          </a:xfrm>
          <a:prstGeom prst="rect">
            <a:avLst/>
          </a:prstGeom>
          <a:noFill/>
          <a:ln w="9525">
            <a:solidFill>
              <a:srgbClr val="664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588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New French Recruits</a:t>
            </a:r>
          </a:p>
        </p:txBody>
      </p:sp>
      <p:pic>
        <p:nvPicPr>
          <p:cNvPr id="13316" name="Picture 4" descr="carefree French troo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3954" y="1295400"/>
            <a:ext cx="4843463" cy="5257800"/>
          </a:xfrm>
          <a:prstGeom prst="rect">
            <a:avLst/>
          </a:prstGeom>
          <a:noFill/>
          <a:ln w="9525">
            <a:solidFill>
              <a:srgbClr val="664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880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Austro-Hung troops waiting to depart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308" y="1743074"/>
            <a:ext cx="3712307" cy="4177079"/>
          </a:xfrm>
          <a:prstGeom prst="rect">
            <a:avLst/>
          </a:prstGeom>
          <a:noFill/>
          <a:ln w="9525">
            <a:solidFill>
              <a:srgbClr val="664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5" name="Picture 7" descr="German recruit bids farewell to his mot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64155"/>
            <a:ext cx="3733800" cy="3884246"/>
          </a:xfrm>
          <a:prstGeom prst="rect">
            <a:avLst/>
          </a:prstGeom>
          <a:noFill/>
          <a:ln w="9525">
            <a:solidFill>
              <a:srgbClr val="664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8053"/>
            <a:ext cx="7772400" cy="1143000"/>
          </a:xfrm>
        </p:spPr>
        <p:txBody>
          <a:bodyPr/>
          <a:lstStyle/>
          <a:p>
            <a:r>
              <a:rPr lang="en-US" sz="4600" dirty="0" smtClean="0"/>
              <a:t>Recruits of the Central Powers</a:t>
            </a:r>
            <a:endParaRPr lang="en-US" sz="4600" dirty="0"/>
          </a:p>
        </p:txBody>
      </p:sp>
      <p:sp>
        <p:nvSpPr>
          <p:cNvPr id="2" name="TextBox 1"/>
          <p:cNvSpPr txBox="1"/>
          <p:nvPr/>
        </p:nvSpPr>
        <p:spPr>
          <a:xfrm>
            <a:off x="410308" y="5920153"/>
            <a:ext cx="37123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smtClean="0"/>
              <a:t>Austro-Hungarians</a:t>
            </a:r>
            <a:endParaRPr lang="en-US" sz="22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724400" y="1594714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smtClean="0"/>
              <a:t>A German Soldier Says Farewell to His Mother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245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696200" cy="1021862"/>
          </a:xfrm>
        </p:spPr>
        <p:txBody>
          <a:bodyPr/>
          <a:lstStyle/>
          <a:p>
            <a:r>
              <a:rPr lang="en-US" dirty="0"/>
              <a:t>A German Boy </a:t>
            </a:r>
            <a:r>
              <a:rPr lang="en-US" dirty="0" smtClean="0"/>
              <a:t>Pretends to be </a:t>
            </a:r>
            <a:r>
              <a:rPr lang="en-US" dirty="0"/>
              <a:t>a Soldier</a:t>
            </a:r>
          </a:p>
        </p:txBody>
      </p:sp>
      <p:pic>
        <p:nvPicPr>
          <p:cNvPr id="14340" name="Picture 4" descr="young boy pretending to be a German sold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3492" y="1752600"/>
            <a:ext cx="4876800" cy="479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731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685800" y="533400"/>
          <a:ext cx="7772400" cy="5876925"/>
        </p:xfrm>
        <a:graphic>
          <a:graphicData uri="http://schemas.openxmlformats.org/presentationml/2006/ole">
            <p:oleObj spid="_x0000_s87049" name="Chart" r:id="rId3" imgW="4483100" imgH="3606800" progId="Excel.Shee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134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914400"/>
          </a:xfrm>
        </p:spPr>
        <p:txBody>
          <a:bodyPr/>
          <a:lstStyle/>
          <a:p>
            <a:r>
              <a:rPr lang="en-US"/>
              <a:t>War Propaganda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762000" y="5791200"/>
            <a:ext cx="7772400" cy="8382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b="1">
                <a:solidFill>
                  <a:schemeClr val="tx2"/>
                </a:solidFill>
                <a:latin typeface="Trebuchet MS" charset="0"/>
                <a:ea typeface="Osaka" charset="0"/>
                <a:cs typeface="Osaka" charset="0"/>
              </a:rPr>
              <a:t>Australian Poster</a:t>
            </a:r>
          </a:p>
        </p:txBody>
      </p:sp>
      <p:pic>
        <p:nvPicPr>
          <p:cNvPr id="16389" name="Picture 5" descr="poster-Australia-1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3692" y="1219200"/>
            <a:ext cx="4513385" cy="4546600"/>
          </a:xfrm>
          <a:prstGeom prst="rect">
            <a:avLst/>
          </a:prstGeom>
          <a:noFill/>
          <a:ln w="9525">
            <a:solidFill>
              <a:srgbClr val="664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842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German Unification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312616" y="1905000"/>
            <a:ext cx="3341076" cy="4620846"/>
          </a:xfrm>
        </p:spPr>
        <p:txBody>
          <a:bodyPr/>
          <a:lstStyle/>
          <a:p>
            <a:r>
              <a:rPr lang="en-US" sz="2800" dirty="0"/>
              <a:t>Last major European power to unify</a:t>
            </a:r>
          </a:p>
          <a:p>
            <a:r>
              <a:rPr lang="en-US" sz="2800" dirty="0" smtClean="0"/>
              <a:t>Was divided up into 39 </a:t>
            </a:r>
            <a:r>
              <a:rPr lang="en-US" sz="2800" dirty="0"/>
              <a:t>independent </a:t>
            </a:r>
            <a:r>
              <a:rPr lang="en-US" sz="2800" dirty="0" smtClean="0"/>
              <a:t>states</a:t>
            </a:r>
          </a:p>
          <a:p>
            <a:pPr lvl="1"/>
            <a:r>
              <a:rPr lang="en-US" sz="2800" dirty="0" smtClean="0"/>
              <a:t>Largest = Prussia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775" y="1905000"/>
            <a:ext cx="5466302" cy="462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52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689708"/>
          </a:xfrm>
        </p:spPr>
        <p:txBody>
          <a:bodyPr/>
          <a:lstStyle/>
          <a:p>
            <a:r>
              <a:rPr lang="en-US" dirty="0"/>
              <a:t>War Propaganda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762000" y="6019800"/>
            <a:ext cx="7772400" cy="6096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b="1">
                <a:solidFill>
                  <a:schemeClr val="tx2"/>
                </a:solidFill>
                <a:latin typeface="Trebuchet MS" charset="0"/>
                <a:ea typeface="Osaka" charset="0"/>
                <a:cs typeface="Osaka" charset="0"/>
              </a:rPr>
              <a:t>American Poster</a:t>
            </a:r>
          </a:p>
        </p:txBody>
      </p:sp>
      <p:pic>
        <p:nvPicPr>
          <p:cNvPr id="17413" name="Picture 5" descr="wwp_3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5077" y="1066800"/>
            <a:ext cx="4669691" cy="4953000"/>
          </a:xfrm>
          <a:prstGeom prst="rect">
            <a:avLst/>
          </a:prstGeom>
          <a:noFill/>
          <a:ln w="9525">
            <a:solidFill>
              <a:srgbClr val="664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192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914400"/>
          </a:xfrm>
        </p:spPr>
        <p:txBody>
          <a:bodyPr/>
          <a:lstStyle/>
          <a:p>
            <a:r>
              <a:rPr lang="en-US"/>
              <a:t>War Propaganda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761999" y="5968999"/>
            <a:ext cx="7913077" cy="6096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b="1" dirty="0">
                <a:solidFill>
                  <a:schemeClr val="tx2"/>
                </a:solidFill>
                <a:latin typeface="Trebuchet MS" charset="0"/>
                <a:ea typeface="Osaka" charset="0"/>
                <a:cs typeface="Osaka" charset="0"/>
              </a:rPr>
              <a:t>Financing the War</a:t>
            </a:r>
          </a:p>
        </p:txBody>
      </p:sp>
      <p:pic>
        <p:nvPicPr>
          <p:cNvPr id="18437" name="Picture 5" descr="poster-US-Beat Back the Hun with Liberty Bonds"/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537" y="1143000"/>
            <a:ext cx="5177693" cy="4648200"/>
          </a:xfrm>
          <a:prstGeom prst="rect">
            <a:avLst/>
          </a:prstGeom>
          <a:noFill/>
          <a:ln w="9525">
            <a:solidFill>
              <a:srgbClr val="664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21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914400"/>
          </a:xfrm>
        </p:spPr>
        <p:txBody>
          <a:bodyPr/>
          <a:lstStyle/>
          <a:p>
            <a:r>
              <a:rPr lang="en-US"/>
              <a:t>War Propaganda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762000" y="6019800"/>
            <a:ext cx="7772400" cy="6096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b="1">
                <a:solidFill>
                  <a:schemeClr val="tx2"/>
                </a:solidFill>
                <a:latin typeface="Trebuchet MS" charset="0"/>
                <a:ea typeface="Osaka" charset="0"/>
                <a:cs typeface="Osaka" charset="0"/>
              </a:rPr>
              <a:t>German Poster</a:t>
            </a:r>
          </a:p>
        </p:txBody>
      </p:sp>
      <p:pic>
        <p:nvPicPr>
          <p:cNvPr id="19461" name="Picture 5" descr="poster-Germany-6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43000"/>
            <a:ext cx="4191000" cy="4775200"/>
          </a:xfrm>
          <a:prstGeom prst="rect">
            <a:avLst/>
          </a:prstGeom>
          <a:noFill/>
          <a:ln w="9525">
            <a:solidFill>
              <a:srgbClr val="664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7086600" y="2286000"/>
            <a:ext cx="1600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dirty="0"/>
              <a:t>Think of your children!</a:t>
            </a: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6400800" y="1752600"/>
            <a:ext cx="1143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191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060938"/>
          </a:xfrm>
        </p:spPr>
        <p:txBody>
          <a:bodyPr/>
          <a:lstStyle/>
          <a:p>
            <a:r>
              <a:rPr lang="en-US" dirty="0"/>
              <a:t>Major Battles on the</a:t>
            </a:r>
            <a:br>
              <a:rPr lang="en-US" dirty="0"/>
            </a:br>
            <a:r>
              <a:rPr lang="en-US" dirty="0"/>
              <a:t>Western Front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133600"/>
            <a:ext cx="3878385" cy="4114800"/>
          </a:xfrm>
        </p:spPr>
        <p:txBody>
          <a:bodyPr>
            <a:normAutofit/>
          </a:bodyPr>
          <a:lstStyle/>
          <a:p>
            <a:pPr marL="609600" indent="-609600">
              <a:buFont typeface="Arial" charset="0"/>
              <a:buAutoNum type="arabicPeriod"/>
            </a:pPr>
            <a:r>
              <a:rPr lang="en-US" sz="3000" dirty="0"/>
              <a:t>Battle of the Marne</a:t>
            </a:r>
          </a:p>
          <a:p>
            <a:pPr marL="609600" indent="-609600">
              <a:buFont typeface="Arial" charset="0"/>
              <a:buAutoNum type="arabicPeriod"/>
            </a:pPr>
            <a:r>
              <a:rPr lang="en-US" sz="3000" dirty="0"/>
              <a:t>Battle at Verdun</a:t>
            </a:r>
          </a:p>
          <a:p>
            <a:pPr marL="609600" indent="-609600">
              <a:buFont typeface="Arial" charset="0"/>
              <a:buAutoNum type="arabicPeriod"/>
            </a:pPr>
            <a:r>
              <a:rPr lang="en-US" sz="3000" dirty="0"/>
              <a:t>Battle of the Somme</a:t>
            </a:r>
          </a:p>
          <a:p>
            <a:pPr marL="609600" indent="-609600">
              <a:buFont typeface="Arial" charset="0"/>
              <a:buAutoNum type="arabicPeriod"/>
            </a:pPr>
            <a:r>
              <a:rPr lang="en-US" sz="3000" dirty="0"/>
              <a:t>Second Battle of the Marne</a:t>
            </a:r>
          </a:p>
        </p:txBody>
      </p:sp>
      <p:pic>
        <p:nvPicPr>
          <p:cNvPr id="9220" name="Picture 4" descr="map-WW1-Western Front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24" t="1370" r="948" b="1370"/>
          <a:stretch>
            <a:fillRect/>
          </a:stretch>
        </p:blipFill>
        <p:spPr bwMode="auto">
          <a:xfrm>
            <a:off x="4259386" y="1738922"/>
            <a:ext cx="4551240" cy="4829908"/>
          </a:xfrm>
          <a:prstGeom prst="rect">
            <a:avLst/>
          </a:prstGeom>
          <a:noFill/>
          <a:ln w="9525">
            <a:solidFill>
              <a:srgbClr val="664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710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r>
              <a:rPr lang="en-US"/>
              <a:t>Battle of the Marne</a:t>
            </a:r>
            <a:br>
              <a:rPr lang="en-US"/>
            </a:br>
            <a:r>
              <a:rPr lang="en-US"/>
              <a:t>September 1914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67200" y="1828800"/>
            <a:ext cx="4648200" cy="4800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French vs. German troops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French stopped German advances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Not strong enough to push them all the way back to Germany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Pushed the Germans back 50 miles away from Paris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Saved Paris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Boosted morale for the French</a:t>
            </a:r>
          </a:p>
        </p:txBody>
      </p:sp>
      <p:pic>
        <p:nvPicPr>
          <p:cNvPr id="21508" name="Picture 4" descr="cnp_marne_firing_line_01-filte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40386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80019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Verdun - February 1916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6309" y="1797538"/>
            <a:ext cx="5091966" cy="475566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German offensive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Sneak attack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Broke out of trenches and attacked French city of Verdun</a:t>
            </a:r>
          </a:p>
          <a:p>
            <a:pPr>
              <a:lnSpc>
                <a:spcPct val="90000"/>
              </a:lnSpc>
            </a:pPr>
            <a:r>
              <a:rPr lang="en-US" dirty="0"/>
              <a:t>Longest battle in the war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6 months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Germans finally abandoned attack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Result = stalemate</a:t>
            </a:r>
          </a:p>
          <a:p>
            <a:pPr>
              <a:lnSpc>
                <a:spcPct val="90000"/>
              </a:lnSpc>
            </a:pPr>
            <a:r>
              <a:rPr lang="en-US" dirty="0"/>
              <a:t>Each side had 500,000 casualties</a:t>
            </a:r>
          </a:p>
        </p:txBody>
      </p:sp>
      <p:pic>
        <p:nvPicPr>
          <p:cNvPr id="22532" name="Picture 4" descr="36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8275" y="1797538"/>
            <a:ext cx="3667125" cy="475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44158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/>
              <a:t>The Somme - July 1916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4876800" cy="48768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British forces attacked the Germans to take the pressure off </a:t>
            </a:r>
            <a:r>
              <a:rPr lang="en-US" sz="2800" dirty="0" smtClean="0"/>
              <a:t>French troops in </a:t>
            </a:r>
            <a:r>
              <a:rPr lang="en-US" sz="2800" dirty="0"/>
              <a:t>Verdun</a:t>
            </a:r>
          </a:p>
          <a:p>
            <a:r>
              <a:rPr lang="en-US" sz="2800" dirty="0"/>
              <a:t>No advancement or gain for either side</a:t>
            </a:r>
          </a:p>
          <a:p>
            <a:r>
              <a:rPr lang="en-US" sz="2800" dirty="0"/>
              <a:t>1.1 million dead</a:t>
            </a:r>
          </a:p>
          <a:p>
            <a:pPr lvl="1"/>
            <a:r>
              <a:rPr lang="en-US" sz="2400" dirty="0"/>
              <a:t>500,000 German troops dead</a:t>
            </a:r>
          </a:p>
          <a:p>
            <a:pPr lvl="1"/>
            <a:r>
              <a:rPr lang="en-US" sz="2400" dirty="0"/>
              <a:t>400,000 British troops dead</a:t>
            </a:r>
          </a:p>
          <a:p>
            <a:pPr lvl="1"/>
            <a:r>
              <a:rPr lang="en-US" sz="2400" dirty="0"/>
              <a:t>200,000 French troops dead</a:t>
            </a:r>
          </a:p>
        </p:txBody>
      </p:sp>
      <p:pic>
        <p:nvPicPr>
          <p:cNvPr id="23556" name="Picture 4" descr="som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68230"/>
            <a:ext cx="3810000" cy="470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28346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399"/>
            <a:ext cx="7848600" cy="1254369"/>
          </a:xfrm>
        </p:spPr>
        <p:txBody>
          <a:bodyPr/>
          <a:lstStyle/>
          <a:p>
            <a:r>
              <a:rPr lang="en-US" sz="4500" dirty="0"/>
              <a:t>Second Battle of </a:t>
            </a:r>
            <a:r>
              <a:rPr lang="en-US" sz="4500" dirty="0" smtClean="0"/>
              <a:t>the Marne</a:t>
            </a:r>
            <a:r>
              <a:rPr lang="en-US" sz="4500" dirty="0"/>
              <a:t/>
            </a:r>
            <a:br>
              <a:rPr lang="en-US" sz="4500" dirty="0"/>
            </a:br>
            <a:r>
              <a:rPr lang="en-US" sz="4500" dirty="0"/>
              <a:t>July 1918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1752600"/>
            <a:ext cx="4800600" cy="48006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Germans tried one more time to get Paris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Within a month, the U.S. sent 2 million American troops to help the French there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Fresh Americans = deciding factor in the war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They helped the Allies push the Germans back to Germany &amp; forced them to surrender</a:t>
            </a:r>
          </a:p>
        </p:txBody>
      </p:sp>
      <p:pic>
        <p:nvPicPr>
          <p:cNvPr id="24580" name="Picture 4" descr="Baude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39624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16936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2116"/>
          <a:stretch>
            <a:fillRect/>
          </a:stretch>
        </p:blipFill>
        <p:spPr bwMode="auto">
          <a:xfrm>
            <a:off x="5638799" y="381000"/>
            <a:ext cx="3114431" cy="3352800"/>
          </a:xfrm>
          <a:prstGeom prst="rect">
            <a:avLst/>
          </a:prstGeom>
          <a:noFill/>
          <a:ln w="9525">
            <a:solidFill>
              <a:srgbClr val="664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28600" y="457200"/>
            <a:ext cx="5272088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400" b="1" dirty="0" smtClean="0">
                <a:solidFill>
                  <a:srgbClr val="996600"/>
                </a:solidFill>
                <a:latin typeface="Comic Sans MS" charset="0"/>
              </a:rPr>
              <a:t>Sacrifices in War</a:t>
            </a:r>
            <a:endParaRPr lang="en-US" sz="4400" b="1" dirty="0">
              <a:solidFill>
                <a:srgbClr val="996600"/>
              </a:solidFill>
              <a:latin typeface="Flame" charset="0"/>
            </a:endParaRP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>
            <a:lum bright="-6000" contrast="6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5453"/>
          <a:stretch>
            <a:fillRect/>
          </a:stretch>
        </p:blipFill>
        <p:spPr bwMode="auto">
          <a:xfrm rot="21365409">
            <a:off x="457200" y="1806575"/>
            <a:ext cx="4910138" cy="3146425"/>
          </a:xfrm>
          <a:prstGeom prst="rect">
            <a:avLst/>
          </a:prstGeom>
          <a:noFill/>
          <a:ln w="9525">
            <a:solidFill>
              <a:srgbClr val="664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6">
            <a:lum bright="6000" contrast="6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183345">
            <a:off x="4728308" y="3276600"/>
            <a:ext cx="2971800" cy="3352800"/>
          </a:xfrm>
          <a:prstGeom prst="rect">
            <a:avLst/>
          </a:prstGeom>
          <a:noFill/>
          <a:ln w="9525">
            <a:solidFill>
              <a:srgbClr val="664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180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4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3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b="1">
                <a:solidFill>
                  <a:srgbClr val="996600"/>
                </a:solidFill>
                <a:latin typeface="Comic Sans MS" charset="0"/>
              </a:rPr>
              <a:t>Sacrifices in War</a:t>
            </a: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061" y="1082675"/>
            <a:ext cx="4953000" cy="3154363"/>
          </a:xfrm>
          <a:prstGeom prst="rect">
            <a:avLst/>
          </a:prstGeom>
          <a:noFill/>
          <a:ln w="9525">
            <a:solidFill>
              <a:srgbClr val="6644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21393194">
            <a:off x="1295400" y="4419600"/>
            <a:ext cx="3352800" cy="2232025"/>
          </a:xfrm>
          <a:prstGeom prst="rect">
            <a:avLst/>
          </a:prstGeom>
          <a:noFill/>
          <a:ln w="9525">
            <a:solidFill>
              <a:srgbClr val="6644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649" t="5458" r="23546" b="2838"/>
          <a:stretch>
            <a:fillRect/>
          </a:stretch>
        </p:blipFill>
        <p:spPr bwMode="auto">
          <a:xfrm rot="377403">
            <a:off x="5029200" y="1602154"/>
            <a:ext cx="3549650" cy="4747846"/>
          </a:xfrm>
          <a:prstGeom prst="rect">
            <a:avLst/>
          </a:prstGeom>
          <a:noFill/>
          <a:ln w="9525">
            <a:solidFill>
              <a:srgbClr val="6644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193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 </a:t>
            </a:r>
            <a:r>
              <a:rPr lang="en-US" dirty="0"/>
              <a:t>Unification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886200" y="1676400"/>
            <a:ext cx="4953000" cy="4673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Otto von Bismarck = prime minister of Prussia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Wanted strong government &amp; army </a:t>
            </a:r>
            <a:r>
              <a:rPr lang="en-US" sz="2800" dirty="0">
                <a:sym typeface="Wingdings" charset="0"/>
              </a:rPr>
              <a:t> unification would come </a:t>
            </a:r>
            <a:r>
              <a:rPr lang="en-US" sz="2800" dirty="0" smtClean="0">
                <a:sym typeface="Wingdings" charset="0"/>
              </a:rPr>
              <a:t>through “blood </a:t>
            </a:r>
            <a:r>
              <a:rPr lang="en-US" sz="2800" dirty="0">
                <a:sym typeface="Wingdings" charset="0"/>
              </a:rPr>
              <a:t>and iron</a:t>
            </a:r>
            <a:r>
              <a:rPr lang="ja-JP" altLang="en-US" sz="2800" dirty="0">
                <a:latin typeface="Arial"/>
                <a:sym typeface="Wingdings" charset="0"/>
              </a:rPr>
              <a:t>”</a:t>
            </a:r>
            <a:endParaRPr lang="en-US" sz="2800" dirty="0">
              <a:sym typeface="Wingdings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ym typeface="Wingdings" charset="0"/>
              </a:rPr>
              <a:t>Embraced </a:t>
            </a:r>
            <a:r>
              <a:rPr lang="en-US" sz="2800" b="1" u="sng" dirty="0">
                <a:sym typeface="Wingdings" charset="0"/>
              </a:rPr>
              <a:t>realpolitik</a:t>
            </a:r>
            <a:r>
              <a:rPr lang="en-US" sz="2800" dirty="0">
                <a:sym typeface="Wingdings" charset="0"/>
              </a:rPr>
              <a:t> = right of a country to pursue its own advantages by any means, including war</a:t>
            </a:r>
            <a:endParaRPr lang="en-US" sz="2800" dirty="0"/>
          </a:p>
        </p:txBody>
      </p:sp>
      <p:pic>
        <p:nvPicPr>
          <p:cNvPr id="9221" name="Picture 5" descr="Ot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3714750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060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The Eastern Front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78000"/>
            <a:ext cx="3886200" cy="4622800"/>
          </a:xfrm>
        </p:spPr>
        <p:txBody>
          <a:bodyPr/>
          <a:lstStyle/>
          <a:p>
            <a:r>
              <a:rPr lang="en-US" sz="2800" dirty="0" smtClean="0"/>
              <a:t>Didn’t </a:t>
            </a:r>
            <a:r>
              <a:rPr lang="en-US" sz="2800" dirty="0"/>
              <a:t>use trench warfare</a:t>
            </a:r>
          </a:p>
          <a:p>
            <a:r>
              <a:rPr lang="en-US" sz="2800" dirty="0"/>
              <a:t>War here = mobile and involved constant changes in battlefield positions</a:t>
            </a:r>
          </a:p>
          <a:p>
            <a:r>
              <a:rPr lang="en-US" sz="2800" dirty="0"/>
              <a:t>Neither side ever achieved a complete victory here either</a:t>
            </a:r>
          </a:p>
        </p:txBody>
      </p:sp>
      <p:pic>
        <p:nvPicPr>
          <p:cNvPr id="27653" name="Picture 5" descr="64871-004-5AF5F4B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78000"/>
            <a:ext cx="4648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45841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696200" cy="1293446"/>
          </a:xfrm>
        </p:spPr>
        <p:txBody>
          <a:bodyPr/>
          <a:lstStyle/>
          <a:p>
            <a:r>
              <a:rPr lang="en-US" sz="4500" dirty="0"/>
              <a:t>The Russian Disaster</a:t>
            </a:r>
            <a:br>
              <a:rPr lang="en-US" sz="4500" dirty="0"/>
            </a:br>
            <a:r>
              <a:rPr lang="en-US" sz="4500" dirty="0"/>
              <a:t>August 1914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923" y="3950677"/>
            <a:ext cx="8772769" cy="275101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Russians invaded eastern Germany</a:t>
            </a:r>
          </a:p>
          <a:p>
            <a:pPr>
              <a:lnSpc>
                <a:spcPct val="80000"/>
              </a:lnSpc>
            </a:pPr>
            <a:r>
              <a:rPr lang="en-US" dirty="0"/>
              <a:t>Diverted German troops from the Western Front</a:t>
            </a:r>
          </a:p>
          <a:p>
            <a:pPr>
              <a:lnSpc>
                <a:spcPct val="80000"/>
              </a:lnSpc>
            </a:pPr>
            <a:r>
              <a:rPr lang="en-US" dirty="0"/>
              <a:t>But Russia ended up suffering a disastrous defeat</a:t>
            </a:r>
          </a:p>
          <a:p>
            <a:pPr lvl="1"/>
            <a:r>
              <a:rPr lang="en-US" sz="2400" dirty="0"/>
              <a:t>30,000 Russians killed</a:t>
            </a:r>
          </a:p>
          <a:p>
            <a:pPr lvl="1"/>
            <a:r>
              <a:rPr lang="en-US" sz="2400" dirty="0"/>
              <a:t>92,000 Russians taken prisoner</a:t>
            </a:r>
          </a:p>
        </p:txBody>
      </p:sp>
      <p:pic>
        <p:nvPicPr>
          <p:cNvPr id="29700" name="Picture 4" descr="1914_D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64677"/>
            <a:ext cx="6019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55950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sz="4800" dirty="0"/>
              <a:t>Continuous Russian Defeats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71785"/>
            <a:ext cx="7772400" cy="4419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1914 - 1917 </a:t>
            </a:r>
            <a:r>
              <a:rPr lang="en-US" sz="2800" dirty="0"/>
              <a:t>= Russia continued to suffer harsh defeats by German armies</a:t>
            </a:r>
          </a:p>
          <a:p>
            <a:pPr lvl="1"/>
            <a:r>
              <a:rPr lang="en-US" sz="2800" dirty="0"/>
              <a:t>Lost millions of </a:t>
            </a:r>
            <a:r>
              <a:rPr lang="en-US" sz="2800" dirty="0" smtClean="0"/>
              <a:t>men, supplies, ammunition, guns, </a:t>
            </a:r>
            <a:r>
              <a:rPr lang="en-US" sz="2800" dirty="0"/>
              <a:t>etc.</a:t>
            </a:r>
          </a:p>
          <a:p>
            <a:pPr lvl="1"/>
            <a:r>
              <a:rPr lang="en-US" sz="2800" dirty="0"/>
              <a:t>Morale in Russia = VERY LOW</a:t>
            </a:r>
          </a:p>
          <a:p>
            <a:r>
              <a:rPr lang="en-US" sz="2800" dirty="0"/>
              <a:t>Although the Russians suffered, their efforts helped the Allies over on the Western Front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79142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ctr"/>
            <a:r>
              <a:rPr lang="en-US"/>
              <a:t>The U.S. Enters the War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0" y="1973384"/>
            <a:ext cx="5486400" cy="442741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President Woodrow Wilson had issued the </a:t>
            </a:r>
            <a:r>
              <a:rPr lang="en-US" sz="2800" u="sng" dirty="0"/>
              <a:t>Proclamation of Neutrality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Said that U.S. would stay neutral in WWI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But world events led the U.S. to get involved in the war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In 1917 = the U.S. declared war on Germany</a:t>
            </a:r>
          </a:p>
        </p:txBody>
      </p:sp>
      <p:pic>
        <p:nvPicPr>
          <p:cNvPr id="13317" name="Picture 5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73384"/>
            <a:ext cx="3048000" cy="442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27394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914400"/>
          </a:xfrm>
        </p:spPr>
        <p:txBody>
          <a:bodyPr/>
          <a:lstStyle/>
          <a:p>
            <a:pPr algn="ctr"/>
            <a:r>
              <a:rPr lang="en-US"/>
              <a:t>The U.S. Enters the War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8261" y="2676769"/>
            <a:ext cx="8848970" cy="402492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U-Boats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Germans used unrestricted submarine warfare = subs attacked without warning &amp; attacked commercial ships also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Subs = called </a:t>
            </a:r>
            <a:r>
              <a:rPr lang="ja-JP" altLang="en-US" sz="2400" dirty="0"/>
              <a:t>“</a:t>
            </a:r>
            <a:r>
              <a:rPr lang="en-US" sz="2400" dirty="0"/>
              <a:t>U-Boats</a:t>
            </a:r>
            <a:r>
              <a:rPr lang="ja-JP" altLang="en-US" sz="2400" dirty="0"/>
              <a:t>”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Subs used to blockade England and weaken its navy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Germans torpedoed ships of neutral nations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1915 = a U-Boat sank an American passenger liner = the </a:t>
            </a:r>
            <a:r>
              <a:rPr lang="en-US" sz="2400" i="1" dirty="0"/>
              <a:t>Lusitania</a:t>
            </a:r>
            <a:endParaRPr lang="en-US" sz="2400" dirty="0"/>
          </a:p>
          <a:p>
            <a:pPr lvl="2">
              <a:lnSpc>
                <a:spcPct val="90000"/>
              </a:lnSpc>
            </a:pPr>
            <a:r>
              <a:rPr lang="en-US" sz="2400" dirty="0"/>
              <a:t>1200 people killed -- 128 Americans</a:t>
            </a:r>
          </a:p>
        </p:txBody>
      </p:sp>
      <p:pic>
        <p:nvPicPr>
          <p:cNvPr id="14340" name="Picture 4" descr="uboatx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8462" y="1320800"/>
            <a:ext cx="5607538" cy="135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15495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46100" y="187569"/>
            <a:ext cx="7772400" cy="933013"/>
          </a:xfrm>
        </p:spPr>
        <p:txBody>
          <a:bodyPr/>
          <a:lstStyle/>
          <a:p>
            <a:pPr algn="ctr"/>
            <a:r>
              <a:rPr lang="en-US" dirty="0"/>
              <a:t>The Lusitania</a:t>
            </a:r>
          </a:p>
        </p:txBody>
      </p:sp>
      <p:pic>
        <p:nvPicPr>
          <p:cNvPr id="21508" name="Picture 4" descr="9474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-660762">
            <a:off x="457200" y="1524000"/>
            <a:ext cx="4648200" cy="440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image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2300" y="3581400"/>
            <a:ext cx="4559300" cy="31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lusitania-s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3325" y="1066800"/>
            <a:ext cx="397827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73146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algn="ctr"/>
            <a:r>
              <a:rPr lang="en-US"/>
              <a:t>The U.S. Enters the War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3999" y="1752600"/>
            <a:ext cx="5384801" cy="4890477"/>
          </a:xfrm>
        </p:spPr>
        <p:txBody>
          <a:bodyPr>
            <a:noAutofit/>
          </a:bodyPr>
          <a:lstStyle/>
          <a:p>
            <a:r>
              <a:rPr lang="en-US" sz="2800" dirty="0"/>
              <a:t>Allied Propaganda</a:t>
            </a:r>
          </a:p>
          <a:p>
            <a:pPr lvl="1"/>
            <a:r>
              <a:rPr lang="en-US" sz="2800" dirty="0"/>
              <a:t>Americans felt receptive to it</a:t>
            </a:r>
          </a:p>
          <a:p>
            <a:pPr lvl="1"/>
            <a:r>
              <a:rPr lang="en-US" sz="2800" dirty="0"/>
              <a:t>We felt connected to England -- common language and culture</a:t>
            </a:r>
          </a:p>
          <a:p>
            <a:pPr lvl="1"/>
            <a:r>
              <a:rPr lang="en-US" sz="2800" dirty="0"/>
              <a:t>We had a friendship with France since way back when they helped us in the Revolutionary War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462" y="1928446"/>
            <a:ext cx="3097417" cy="443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7153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algn="ctr"/>
            <a:r>
              <a:rPr lang="en-US"/>
              <a:t>The U.S. Enters the War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6308" y="1973384"/>
            <a:ext cx="4949092" cy="465601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/>
              <a:t>The Zimmerman Telegram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/>
              <a:t>Intercepted </a:t>
            </a:r>
            <a:r>
              <a:rPr lang="en-US" sz="2800" dirty="0"/>
              <a:t>by the British &amp; given to </a:t>
            </a:r>
            <a:r>
              <a:rPr lang="en-US" sz="2800" dirty="0" smtClean="0"/>
              <a:t>U.S.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/>
              <a:t>Sent </a:t>
            </a:r>
            <a:r>
              <a:rPr lang="en-US" sz="2800" dirty="0"/>
              <a:t>from Germany to </a:t>
            </a:r>
            <a:r>
              <a:rPr lang="en-US" sz="2800" dirty="0" smtClean="0"/>
              <a:t>Mexico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/>
              <a:t>Said </a:t>
            </a:r>
            <a:r>
              <a:rPr lang="en-US" sz="2800" dirty="0"/>
              <a:t>that if Mexico supported Germany in WWI, then Germany would help Mexico get land it lost to U.S. in Mexican-American War</a:t>
            </a:r>
          </a:p>
        </p:txBody>
      </p:sp>
      <p:pic>
        <p:nvPicPr>
          <p:cNvPr id="16388" name="Picture 4" descr="zimmer_decod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693" y="1973384"/>
            <a:ext cx="3741615" cy="465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24443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algn="ctr"/>
            <a:r>
              <a:rPr lang="en-US"/>
              <a:t>The U.S. Enters the War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738923"/>
            <a:ext cx="8001000" cy="2833077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American Economic Interests</a:t>
            </a:r>
          </a:p>
          <a:p>
            <a:pPr lvl="1"/>
            <a:r>
              <a:rPr lang="en-US" sz="2800" dirty="0"/>
              <a:t>Americans sold food </a:t>
            </a:r>
            <a:r>
              <a:rPr lang="en-US" sz="2800" dirty="0" smtClean="0"/>
              <a:t>and </a:t>
            </a:r>
            <a:r>
              <a:rPr lang="en-US" sz="2800" dirty="0"/>
              <a:t>manufactured goods </a:t>
            </a:r>
            <a:r>
              <a:rPr lang="en-US" sz="2800" dirty="0" smtClean="0"/>
              <a:t>to the </a:t>
            </a:r>
            <a:r>
              <a:rPr lang="en-US" sz="2800" dirty="0"/>
              <a:t>Allies</a:t>
            </a:r>
          </a:p>
          <a:p>
            <a:pPr lvl="1"/>
            <a:r>
              <a:rPr lang="en-US" sz="2800" dirty="0"/>
              <a:t>Made loans to the Allies </a:t>
            </a:r>
            <a:r>
              <a:rPr lang="en-US" sz="2800" dirty="0" smtClean="0">
                <a:sym typeface="Wingdings"/>
              </a:rPr>
              <a:t></a:t>
            </a:r>
            <a:r>
              <a:rPr lang="en-US" sz="2800" dirty="0" smtClean="0"/>
              <a:t> </a:t>
            </a:r>
            <a:r>
              <a:rPr lang="en-US" sz="2800" dirty="0"/>
              <a:t>afraid that if Germany won, their loans would never get repaid</a:t>
            </a:r>
          </a:p>
        </p:txBody>
      </p:sp>
      <p:pic>
        <p:nvPicPr>
          <p:cNvPr id="17413" name="Picture 5" descr="money,jpg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308" y="4572000"/>
            <a:ext cx="738553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97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The U.S. Enters the War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699846"/>
            <a:ext cx="8001000" cy="2852616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American Security</a:t>
            </a:r>
          </a:p>
          <a:p>
            <a:pPr lvl="1"/>
            <a:r>
              <a:rPr lang="en-US" sz="2800" dirty="0"/>
              <a:t>If Germany won, it would become the dominant power in Europe</a:t>
            </a:r>
          </a:p>
          <a:p>
            <a:pPr lvl="1"/>
            <a:r>
              <a:rPr lang="en-US" sz="2800" dirty="0"/>
              <a:t>Germany could take over Great Britain and be closer to the U.S.</a:t>
            </a:r>
          </a:p>
          <a:p>
            <a:pPr lvl="2"/>
            <a:r>
              <a:rPr lang="en-US" sz="2800" dirty="0"/>
              <a:t>Threatened U.S. security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71500" y="4542693"/>
            <a:ext cx="8001000" cy="1885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 typeface="Wingdings 2" pitchFamily="18" charset="2"/>
              <a:buChar char="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2"/>
              </a:buClr>
              <a:buFont typeface="Wingdings 2" pitchFamily="18" charset="2"/>
              <a:buChar char="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Wingdings 2" pitchFamily="18" charset="2"/>
              <a:buChar char="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2"/>
              </a:buClr>
              <a:buFont typeface="Wingdings 2" pitchFamily="18" charset="2"/>
              <a:buChar char="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Wingdings 2" pitchFamily="18" charset="2"/>
              <a:buChar char="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indent="-4619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Wingdings 2" pitchFamily="18" charset="2"/>
              <a:buChar char="ò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5163" indent="-4619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 2" pitchFamily="18" charset="2"/>
              <a:buChar char="ò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4619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Wingdings 2" pitchFamily="18" charset="2"/>
              <a:buChar char="ò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9563" indent="-4619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Wingdings 2" pitchFamily="18" charset="2"/>
              <a:buChar char="ò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American Idealism</a:t>
            </a:r>
          </a:p>
          <a:p>
            <a:pPr lvl="1"/>
            <a:r>
              <a:rPr lang="en-US" sz="2600" dirty="0" smtClean="0"/>
              <a:t>U.S. believed the world would be a better place if the Allies won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9028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 Unification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293078" y="1778000"/>
            <a:ext cx="5001845" cy="4546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 smtClean="0"/>
              <a:t>1864 = War against Denmark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Denmark </a:t>
            </a:r>
            <a:r>
              <a:rPr lang="en-US" sz="2600" dirty="0"/>
              <a:t>ruled Schleswig and Holstein = large German populations there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Bismarck formed a temporary alliance with Austria</a:t>
            </a:r>
          </a:p>
          <a:p>
            <a:pPr lvl="1">
              <a:lnSpc>
                <a:spcPct val="90000"/>
              </a:lnSpc>
            </a:pPr>
            <a:r>
              <a:rPr lang="en-US" sz="2600" dirty="0"/>
              <a:t>They won</a:t>
            </a:r>
          </a:p>
          <a:p>
            <a:pPr lvl="1">
              <a:lnSpc>
                <a:spcPct val="90000"/>
              </a:lnSpc>
            </a:pPr>
            <a:r>
              <a:rPr lang="en-US" sz="2600" dirty="0"/>
              <a:t>Prussia got Schleswig</a:t>
            </a:r>
          </a:p>
          <a:p>
            <a:pPr lvl="1">
              <a:lnSpc>
                <a:spcPct val="90000"/>
              </a:lnSpc>
            </a:pPr>
            <a:r>
              <a:rPr lang="en-US" sz="2600" dirty="0"/>
              <a:t>Austria got </a:t>
            </a:r>
            <a:r>
              <a:rPr lang="en-US" sz="2600" dirty="0" smtClean="0"/>
              <a:t>Holstein</a:t>
            </a:r>
            <a:endParaRPr lang="en-US" sz="2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923" y="1778000"/>
            <a:ext cx="3447562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998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0" y="457200"/>
            <a:ext cx="8733692" cy="1143000"/>
          </a:xfrm>
        </p:spPr>
        <p:txBody>
          <a:bodyPr/>
          <a:lstStyle/>
          <a:p>
            <a:pPr algn="ctr"/>
            <a:r>
              <a:rPr lang="en-US" sz="4600" dirty="0"/>
              <a:t>Significance of the U.S. in WWI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3751385"/>
            <a:ext cx="8001000" cy="2600568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sz="2800" dirty="0"/>
              <a:t>Turned the tide of WWI in favor of the Allies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sz="2800" dirty="0"/>
              <a:t>Broke sharply with </a:t>
            </a:r>
            <a:r>
              <a:rPr lang="en-US" sz="2800" dirty="0" smtClean="0"/>
              <a:t>America’s </a:t>
            </a:r>
            <a:r>
              <a:rPr lang="en-US" sz="2800" dirty="0"/>
              <a:t>traditional avoidance of foreign conflicts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sz="2800" dirty="0"/>
              <a:t>Marked </a:t>
            </a:r>
            <a:r>
              <a:rPr lang="en-US" sz="2800" dirty="0" smtClean="0"/>
              <a:t>America’s </a:t>
            </a:r>
            <a:r>
              <a:rPr lang="en-US" sz="2800" dirty="0"/>
              <a:t>emergence as a world </a:t>
            </a:r>
            <a:r>
              <a:rPr lang="en-US" sz="2800" dirty="0" smtClean="0"/>
              <a:t>power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800" dirty="0" smtClean="0"/>
              <a:t>eventually </a:t>
            </a:r>
            <a:r>
              <a:rPr lang="en-US" sz="2800" dirty="0"/>
              <a:t>led to world leadership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794608"/>
            <a:ext cx="8001000" cy="180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25544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Turning the Tide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7846" y="1676400"/>
            <a:ext cx="5334000" cy="4966677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When the U.S. joined WWI, the Allies got:</a:t>
            </a:r>
          </a:p>
          <a:p>
            <a:pPr lvl="1"/>
            <a:r>
              <a:rPr lang="en-US" sz="2200" dirty="0"/>
              <a:t>More resources</a:t>
            </a:r>
          </a:p>
          <a:p>
            <a:pPr lvl="1"/>
            <a:r>
              <a:rPr lang="en-US" sz="2200" dirty="0"/>
              <a:t>More troops</a:t>
            </a:r>
          </a:p>
          <a:p>
            <a:pPr lvl="1"/>
            <a:r>
              <a:rPr lang="en-US" sz="2200" dirty="0"/>
              <a:t>Boosted morale</a:t>
            </a:r>
          </a:p>
          <a:p>
            <a:r>
              <a:rPr lang="en-US" sz="2400" dirty="0"/>
              <a:t> American involvement changed WWI</a:t>
            </a:r>
          </a:p>
          <a:p>
            <a:pPr lvl="1"/>
            <a:r>
              <a:rPr lang="en-US" sz="2200" dirty="0"/>
              <a:t>No more stalemate</a:t>
            </a:r>
          </a:p>
          <a:p>
            <a:pPr lvl="1"/>
            <a:r>
              <a:rPr lang="en-US" sz="2200" dirty="0"/>
              <a:t>Allies now had the advantage</a:t>
            </a:r>
          </a:p>
          <a:p>
            <a:pPr lvl="1"/>
            <a:r>
              <a:rPr lang="en-US" sz="2200" dirty="0"/>
              <a:t>The U.S. helped the Allies push the Germans back to the German border</a:t>
            </a:r>
          </a:p>
        </p:txBody>
      </p:sp>
      <p:pic>
        <p:nvPicPr>
          <p:cNvPr id="6149" name="Picture 5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599"/>
            <a:ext cx="3173046" cy="471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85058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Germany Surrenders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905000"/>
            <a:ext cx="4313115" cy="4648200"/>
          </a:xfrm>
        </p:spPr>
        <p:txBody>
          <a:bodyPr>
            <a:normAutofit/>
          </a:bodyPr>
          <a:lstStyle/>
          <a:p>
            <a:r>
              <a:rPr lang="en-US" sz="2800" dirty="0"/>
              <a:t>September 1918 = German generals von Hindenburg &amp; Ludendorff told Kaiser Wilhelm II that the war could not be won</a:t>
            </a:r>
          </a:p>
          <a:p>
            <a:r>
              <a:rPr lang="en-US" sz="2800" dirty="0"/>
              <a:t>Collapse of Central Powers </a:t>
            </a:r>
            <a:r>
              <a:rPr lang="en-US" sz="2800" dirty="0" smtClean="0"/>
              <a:t>followed</a:t>
            </a:r>
            <a:endParaRPr lang="en-US" sz="2800" dirty="0"/>
          </a:p>
        </p:txBody>
      </p:sp>
      <p:pic>
        <p:nvPicPr>
          <p:cNvPr id="9221" name="Picture 5" descr="File:Hindenburg and Ludendorff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4615" y="1905000"/>
            <a:ext cx="3687885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14732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Germany Surrenders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800" y="1953846"/>
            <a:ext cx="3429000" cy="4572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November 9, 1918 = Kaiser abdicated and a German republic was proclaimed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November 11, 1918 = Germans signed an </a:t>
            </a:r>
            <a:r>
              <a:rPr lang="en-US" sz="2800" b="1" u="sng" dirty="0"/>
              <a:t>armistice</a:t>
            </a:r>
            <a:r>
              <a:rPr lang="en-US" sz="2800" dirty="0"/>
              <a:t> = agreement to end the fighting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dirty="0"/>
          </a:p>
        </p:txBody>
      </p:sp>
      <p:pic>
        <p:nvPicPr>
          <p:cNvPr id="10245" name="Picture 5" descr="aaaArmistice19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53846"/>
            <a:ext cx="47625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54406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Wilson</a:t>
            </a:r>
            <a:r>
              <a:rPr lang="en-US" sz="3800" dirty="0" smtClean="0">
                <a:latin typeface="Arial"/>
              </a:rPr>
              <a:t>’</a:t>
            </a:r>
            <a:r>
              <a:rPr lang="en-US" sz="3800" dirty="0" smtClean="0"/>
              <a:t>s </a:t>
            </a:r>
            <a:r>
              <a:rPr lang="en-US" sz="3800" dirty="0"/>
              <a:t>14 Points:</a:t>
            </a:r>
            <a:br>
              <a:rPr lang="en-US" sz="3800" dirty="0"/>
            </a:br>
            <a:r>
              <a:rPr lang="en-US" sz="3800" dirty="0"/>
              <a:t>Trying to Restore the Peace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3077" y="1817076"/>
            <a:ext cx="6135077" cy="476738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600" dirty="0"/>
              <a:t>Freedom of the seas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Removal of international trade barriers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Reduction in arms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End to secret alliances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Adjustment of European boundaries according to nationality</a:t>
            </a:r>
          </a:p>
          <a:p>
            <a:pPr>
              <a:lnSpc>
                <a:spcPct val="80000"/>
              </a:lnSpc>
            </a:pPr>
            <a:r>
              <a:rPr lang="en-US" sz="2600" b="1" dirty="0"/>
              <a:t>League of Nations = </a:t>
            </a:r>
            <a:r>
              <a:rPr lang="ja-JP" altLang="en-US" sz="2600" dirty="0">
                <a:latin typeface="Arial"/>
              </a:rPr>
              <a:t>“</a:t>
            </a:r>
            <a:r>
              <a:rPr lang="en-US" sz="2600" dirty="0"/>
              <a:t>general association of nations</a:t>
            </a:r>
            <a:r>
              <a:rPr lang="ja-JP" altLang="en-US" sz="2600" dirty="0">
                <a:latin typeface="Arial"/>
              </a:rPr>
              <a:t>”</a:t>
            </a:r>
            <a:endParaRPr lang="en-US" sz="2600" dirty="0"/>
          </a:p>
          <a:p>
            <a:pPr>
              <a:lnSpc>
                <a:spcPct val="80000"/>
              </a:lnSpc>
            </a:pPr>
            <a:r>
              <a:rPr lang="en-US" sz="2600" dirty="0"/>
              <a:t>14 Points = guiding framework for peace settlement</a:t>
            </a:r>
            <a:endParaRPr lang="en-US" sz="2600" b="1" dirty="0"/>
          </a:p>
        </p:txBody>
      </p:sp>
      <p:pic>
        <p:nvPicPr>
          <p:cNvPr id="11269" name="Picture 5" descr="woodrow-wil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243378">
            <a:off x="6355620" y="3086999"/>
            <a:ext cx="23114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65889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Paris Peace Conference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1908907"/>
            <a:ext cx="4343400" cy="481232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600" dirty="0"/>
              <a:t>January 1919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Representatives from 27 nations met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No one from Central Powers or Russia invited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5 separate peace treaties signed</a:t>
            </a:r>
          </a:p>
          <a:p>
            <a:pPr lvl="1">
              <a:lnSpc>
                <a:spcPct val="80000"/>
              </a:lnSpc>
            </a:pPr>
            <a:r>
              <a:rPr lang="en-US" sz="2600" dirty="0"/>
              <a:t>Biggest one = Treaty of Versailles</a:t>
            </a:r>
          </a:p>
          <a:p>
            <a:pPr>
              <a:lnSpc>
                <a:spcPct val="80000"/>
              </a:lnSpc>
            </a:pPr>
            <a:r>
              <a:rPr lang="en-US" sz="2600" dirty="0" smtClean="0"/>
              <a:t>Most </a:t>
            </a:r>
            <a:r>
              <a:rPr lang="en-US" sz="2600" dirty="0"/>
              <a:t>decisions made by the </a:t>
            </a:r>
            <a:r>
              <a:rPr lang="ja-JP" altLang="en-US" sz="2600" dirty="0">
                <a:latin typeface="Arial"/>
              </a:rPr>
              <a:t>“</a:t>
            </a:r>
            <a:r>
              <a:rPr lang="en-US" sz="2600" dirty="0"/>
              <a:t>Big Four</a:t>
            </a:r>
            <a:r>
              <a:rPr lang="ja-JP" altLang="en-US" sz="2600" dirty="0">
                <a:latin typeface="Arial"/>
              </a:rPr>
              <a:t>”</a:t>
            </a:r>
            <a:endParaRPr lang="en-US" sz="2600" dirty="0"/>
          </a:p>
        </p:txBody>
      </p:sp>
      <p:pic>
        <p:nvPicPr>
          <p:cNvPr id="12293" name="Picture 5" descr="C-0002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8907"/>
            <a:ext cx="4191000" cy="45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98952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Big Four</a:t>
            </a:r>
            <a:r>
              <a:rPr lang="ja-JP" altLang="en-US">
                <a:latin typeface="Arial"/>
              </a:rPr>
              <a:t>”</a:t>
            </a:r>
            <a:endParaRPr lang="en-US"/>
          </a:p>
        </p:txBody>
      </p:sp>
      <p:pic>
        <p:nvPicPr>
          <p:cNvPr id="13317" name="Picture 5" descr="woodrow_wilson_1910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21270990">
            <a:off x="571501" y="1501357"/>
            <a:ext cx="1865313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71231" y="4114800"/>
            <a:ext cx="2362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President Woodrow Wilson (U.S.)</a:t>
            </a:r>
          </a:p>
        </p:txBody>
      </p:sp>
      <p:pic>
        <p:nvPicPr>
          <p:cNvPr id="13320" name="Picture 8" descr="Dav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442661">
            <a:off x="2733431" y="3559679"/>
            <a:ext cx="1779588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2258036" y="5942013"/>
            <a:ext cx="2743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Prime Minister David Lloyd George (Britain)</a:t>
            </a:r>
          </a:p>
        </p:txBody>
      </p:sp>
      <p:pic>
        <p:nvPicPr>
          <p:cNvPr id="13323" name="Picture 11" descr="Lansing_Orlan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21297786">
            <a:off x="4606804" y="1417638"/>
            <a:ext cx="20574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4606804" y="3755537"/>
            <a:ext cx="223324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Prime Minister Vittorio Orlando (Italy)</a:t>
            </a:r>
          </a:p>
        </p:txBody>
      </p:sp>
      <p:pic>
        <p:nvPicPr>
          <p:cNvPr id="13328" name="Picture 16" descr="ambrosius_fig06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318819">
            <a:off x="6664204" y="3712368"/>
            <a:ext cx="2128838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6506308" y="5799931"/>
            <a:ext cx="248529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Prime Minister Georges </a:t>
            </a:r>
            <a:r>
              <a:rPr lang="en-US" dirty="0" err="1"/>
              <a:t>Clemceau</a:t>
            </a:r>
            <a:r>
              <a:rPr lang="en-US" dirty="0"/>
              <a:t> (</a:t>
            </a:r>
            <a:r>
              <a:rPr lang="en-US" dirty="0" smtClean="0"/>
              <a:t>France)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73555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Treaty of Versailles</a:t>
            </a:r>
            <a:br>
              <a:rPr lang="en-US" sz="3800"/>
            </a:br>
            <a:r>
              <a:rPr lang="en-US" sz="3800"/>
              <a:t>Signed June 28, 1919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904999"/>
            <a:ext cx="8001000" cy="4405923"/>
          </a:xfrm>
        </p:spPr>
        <p:txBody>
          <a:bodyPr>
            <a:normAutofit/>
          </a:bodyPr>
          <a:lstStyle/>
          <a:p>
            <a:pPr marL="533400" indent="-533400">
              <a:buFont typeface="Wingdings" charset="0"/>
              <a:buAutoNum type="arabicParenR"/>
            </a:pPr>
            <a:r>
              <a:rPr lang="en-US" sz="2800" dirty="0"/>
              <a:t>Territorial Provisions</a:t>
            </a:r>
          </a:p>
          <a:p>
            <a:pPr marL="533400" indent="-533400">
              <a:buFont typeface="Wingdings" charset="0"/>
              <a:buNone/>
            </a:pPr>
            <a:r>
              <a:rPr lang="en-US" sz="2800" dirty="0"/>
              <a:t>	- Germany gave Alsace-Lorraine to France</a:t>
            </a:r>
          </a:p>
          <a:p>
            <a:pPr marL="533400" indent="-533400">
              <a:buFont typeface="Wingdings" charset="0"/>
              <a:buNone/>
            </a:pPr>
            <a:r>
              <a:rPr lang="en-US" sz="2800" dirty="0"/>
              <a:t>	- Germany gave Saar coal mines to France</a:t>
            </a:r>
          </a:p>
          <a:p>
            <a:pPr marL="533400" indent="-533400">
              <a:buFont typeface="Wingdings" charset="0"/>
              <a:buNone/>
            </a:pPr>
            <a:r>
              <a:rPr lang="en-US" sz="2800" dirty="0"/>
              <a:t>	- Germany gave small areas on its border to Denmark and Belgium</a:t>
            </a:r>
          </a:p>
          <a:p>
            <a:pPr marL="533400" indent="-533400">
              <a:buFont typeface="Wingdings" charset="0"/>
              <a:buNone/>
            </a:pPr>
            <a:r>
              <a:rPr lang="en-US" sz="2800" dirty="0"/>
              <a:t>	- Other border changes were made based on nationality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711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map-German Territorial Losses - 1919-1921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10600" cy="601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815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Treaty of Versailles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2615" y="1582615"/>
            <a:ext cx="8499231" cy="5138616"/>
          </a:xfrm>
        </p:spPr>
        <p:txBody>
          <a:bodyPr>
            <a:noAutofit/>
          </a:bodyPr>
          <a:lstStyle/>
          <a:p>
            <a:pPr>
              <a:buFont typeface="Wingdings" charset="0"/>
              <a:buNone/>
            </a:pPr>
            <a:r>
              <a:rPr lang="en-US" sz="2800" dirty="0"/>
              <a:t>2) Colonial Provisions</a:t>
            </a:r>
          </a:p>
          <a:p>
            <a:pPr>
              <a:buFont typeface="Wingdings" charset="0"/>
              <a:buNone/>
            </a:pPr>
            <a:r>
              <a:rPr lang="en-US" sz="2800" dirty="0"/>
              <a:t>	- Germany had to give up all of its overseas colonies to the Allies</a:t>
            </a:r>
          </a:p>
          <a:p>
            <a:pPr>
              <a:buFont typeface="Wingdings" charset="0"/>
              <a:buNone/>
            </a:pPr>
            <a:r>
              <a:rPr lang="en-US" sz="2800" dirty="0"/>
              <a:t>	- Great Britain &amp; France split </a:t>
            </a:r>
            <a:r>
              <a:rPr lang="en-US" sz="2800" dirty="0" smtClean="0"/>
              <a:t>Germany</a:t>
            </a:r>
            <a:r>
              <a:rPr lang="en-US" sz="2800" dirty="0" smtClean="0">
                <a:latin typeface="Arial"/>
              </a:rPr>
              <a:t>’</a:t>
            </a:r>
            <a:r>
              <a:rPr lang="en-US" sz="2800" dirty="0" smtClean="0"/>
              <a:t>s </a:t>
            </a:r>
            <a:r>
              <a:rPr lang="en-US" sz="2800" dirty="0"/>
              <a:t>colonies in Africa</a:t>
            </a:r>
          </a:p>
          <a:p>
            <a:pPr>
              <a:buFont typeface="Wingdings" charset="0"/>
              <a:buNone/>
            </a:pPr>
            <a:r>
              <a:rPr lang="en-US" sz="2800" dirty="0"/>
              <a:t>	- Australia took German Pacific islands south of the Equator</a:t>
            </a:r>
          </a:p>
          <a:p>
            <a:pPr>
              <a:buFont typeface="Wingdings" charset="0"/>
              <a:buNone/>
            </a:pPr>
            <a:r>
              <a:rPr lang="en-US" sz="2800" dirty="0"/>
              <a:t>	- Japan took German Pacific islands north of the Equator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388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 Unification</a:t>
            </a: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3985847" y="1758461"/>
            <a:ext cx="4939324" cy="496277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1866 = Austro-Prussian War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Bismarck </a:t>
            </a:r>
            <a:r>
              <a:rPr lang="en-US" dirty="0"/>
              <a:t>formed alliances with Russia, France, and Italy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Prevented them from forming alliances with Austria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Bismarck’s goal = to create a Germany under Prussian domination that excluded Austria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He won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dirty="0"/>
              <a:t>Austria gave Holstein to Prussia</a:t>
            </a:r>
          </a:p>
          <a:p>
            <a:pPr>
              <a:lnSpc>
                <a:spcPct val="80000"/>
              </a:lnSpc>
            </a:pPr>
            <a:r>
              <a:rPr lang="en-US" dirty="0"/>
              <a:t>Austria gave Venetia to Italy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46" y="1758460"/>
            <a:ext cx="3771901" cy="42007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946" y="5959231"/>
            <a:ext cx="3771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Prussian Calvary in the</a:t>
            </a:r>
          </a:p>
          <a:p>
            <a:pPr algn="ctr"/>
            <a:r>
              <a:rPr lang="en-US" i="1" dirty="0" smtClean="0"/>
              <a:t>Austro-Prussian War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148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2" descr="map-League of Nations mandates in Africa"/>
          <p:cNvPicPr>
            <a:picLocks noChangeAspect="1" noChangeArrowheads="1"/>
          </p:cNvPicPr>
          <p:nvPr/>
        </p:nvPicPr>
        <p:blipFill>
          <a:blip r:embed="rId2">
            <a:lum bright="-8000" contrast="14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292" y="1573945"/>
            <a:ext cx="7467600" cy="51133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League of Nations Mandates in Africa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969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German Pacific Colonies</a:t>
            </a:r>
            <a:br>
              <a:rPr lang="en-US" sz="3800"/>
            </a:br>
            <a:r>
              <a:rPr lang="en-US" sz="3800"/>
              <a:t>Lost After WWI</a:t>
            </a:r>
          </a:p>
        </p:txBody>
      </p:sp>
      <p:pic>
        <p:nvPicPr>
          <p:cNvPr id="27652" name="Picture 4" descr="map_German Pacific colonies-1914"/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17" t="1312" r="917" b="1613"/>
          <a:stretch>
            <a:fillRect/>
          </a:stretch>
        </p:blipFill>
        <p:spPr bwMode="auto">
          <a:xfrm>
            <a:off x="410308" y="1752600"/>
            <a:ext cx="8428892" cy="4637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204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Treaty of Versailles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80308"/>
            <a:ext cx="5715000" cy="500184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600" dirty="0"/>
              <a:t>3) Disarmament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600" dirty="0"/>
              <a:t>	- German army limited to 100,000 volunteers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600" dirty="0"/>
              <a:t>	- Submarines &amp; aircrafts banned in Germany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600" dirty="0"/>
              <a:t>	- Draft banned in Germany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600" dirty="0"/>
              <a:t>	- German navy reduced to a few small ships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600" dirty="0"/>
              <a:t>	- Demilitarization of the Rhineland in Germany</a:t>
            </a:r>
          </a:p>
        </p:txBody>
      </p:sp>
      <p:pic>
        <p:nvPicPr>
          <p:cNvPr id="16389" name="Picture 5" descr="rhine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17077"/>
            <a:ext cx="2962275" cy="459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293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Treaty of Versailles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charset="0"/>
              <a:buNone/>
            </a:pPr>
            <a:r>
              <a:rPr lang="en-US" sz="2800" dirty="0"/>
              <a:t>4) War Guilt Clause and Reparations</a:t>
            </a:r>
          </a:p>
          <a:p>
            <a:pPr>
              <a:buFont typeface="Wingdings" charset="0"/>
              <a:buNone/>
            </a:pPr>
            <a:r>
              <a:rPr lang="en-US" sz="2800" dirty="0"/>
              <a:t>	- Germany had to accept SOLE responsibility for the war</a:t>
            </a:r>
          </a:p>
          <a:p>
            <a:pPr>
              <a:buFont typeface="Wingdings" charset="0"/>
              <a:buNone/>
            </a:pPr>
            <a:r>
              <a:rPr lang="en-US" sz="2800" dirty="0"/>
              <a:t>	- Germany had to pay </a:t>
            </a:r>
            <a:r>
              <a:rPr lang="en-US" sz="2800" b="1" u="sng" dirty="0"/>
              <a:t>reparations</a:t>
            </a:r>
            <a:r>
              <a:rPr lang="en-US" sz="2800" b="1" dirty="0"/>
              <a:t> = payments for all war damages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144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Treaty of Versailles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6523" y="1914769"/>
            <a:ext cx="4876800" cy="4530725"/>
          </a:xfrm>
        </p:spPr>
        <p:txBody>
          <a:bodyPr>
            <a:normAutofit lnSpcReduction="10000"/>
          </a:bodyPr>
          <a:lstStyle/>
          <a:p>
            <a:pPr>
              <a:buFont typeface="Wingdings" charset="0"/>
              <a:buNone/>
            </a:pPr>
            <a:r>
              <a:rPr lang="en-US" sz="2800" dirty="0"/>
              <a:t>5) Creation of the League of Nations</a:t>
            </a:r>
          </a:p>
          <a:p>
            <a:pPr>
              <a:buFont typeface="Wingdings" charset="0"/>
              <a:buNone/>
            </a:pPr>
            <a:r>
              <a:rPr lang="en-US" sz="2800" dirty="0"/>
              <a:t>	- Ended up being very </a:t>
            </a:r>
            <a:r>
              <a:rPr lang="en-US" sz="2800" dirty="0" smtClean="0"/>
              <a:t>weak</a:t>
            </a:r>
          </a:p>
          <a:p>
            <a:pPr>
              <a:buFont typeface="Wingdings" charset="0"/>
              <a:buNone/>
            </a:pPr>
            <a:r>
              <a:rPr lang="en-US" sz="2800" dirty="0"/>
              <a:t>	</a:t>
            </a:r>
            <a:r>
              <a:rPr lang="en-US" sz="2800" dirty="0" smtClean="0"/>
              <a:t>- U.S. Senate refused to join</a:t>
            </a:r>
            <a:endParaRPr lang="en-US" sz="2800" dirty="0"/>
          </a:p>
          <a:p>
            <a:pPr>
              <a:buFont typeface="Wingdings" charset="0"/>
              <a:buNone/>
            </a:pPr>
            <a:r>
              <a:rPr lang="en-US" sz="2800" dirty="0"/>
              <a:t>	- Not enforced well</a:t>
            </a:r>
          </a:p>
          <a:p>
            <a:pPr>
              <a:buFont typeface="Wingdings" charset="0"/>
              <a:buNone/>
            </a:pPr>
            <a:r>
              <a:rPr lang="en-US" sz="2800" dirty="0"/>
              <a:t>	- Not strong enough to stop WWII</a:t>
            </a:r>
          </a:p>
          <a:p>
            <a:pPr>
              <a:buFont typeface="Wingdings" charset="0"/>
              <a:buNone/>
            </a:pPr>
            <a:r>
              <a:rPr lang="en-US" sz="2800" dirty="0"/>
              <a:t>	- Collapsed in 1940</a:t>
            </a:r>
          </a:p>
        </p:txBody>
      </p:sp>
      <p:pic>
        <p:nvPicPr>
          <p:cNvPr id="18437" name="Picture 5" descr="woodrow-wil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14768"/>
            <a:ext cx="3257550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486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Settlements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2119923"/>
            <a:ext cx="8001000" cy="4114800"/>
          </a:xfrm>
        </p:spPr>
        <p:txBody>
          <a:bodyPr>
            <a:normAutofit/>
          </a:bodyPr>
          <a:lstStyle/>
          <a:p>
            <a:r>
              <a:rPr lang="en-US" sz="2800" dirty="0"/>
              <a:t>Austria-Hungary broke up</a:t>
            </a:r>
          </a:p>
          <a:p>
            <a:r>
              <a:rPr lang="en-US" sz="2800" dirty="0"/>
              <a:t>New nations emerged in Europe out of the old German, Russian, and Austro-Hungarian Empires</a:t>
            </a:r>
          </a:p>
          <a:p>
            <a:r>
              <a:rPr lang="en-US" sz="2800" dirty="0"/>
              <a:t>In the Middle East, the Allies divided up what was left of the Ottoman Empire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953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Nations: 1923</a:t>
            </a:r>
          </a:p>
        </p:txBody>
      </p:sp>
      <p:pic>
        <p:nvPicPr>
          <p:cNvPr id="29700" name="Picture 3" descr="map-Europe and the Middle East after the Peace Settlements of 1919-1920"/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3221"/>
          <a:stretch>
            <a:fillRect/>
          </a:stretch>
        </p:blipFill>
        <p:spPr bwMode="auto">
          <a:xfrm>
            <a:off x="571500" y="1417638"/>
            <a:ext cx="8162192" cy="5026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00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League of Nations Mandates</a:t>
            </a:r>
            <a:br>
              <a:rPr lang="en-US" sz="3800"/>
            </a:br>
            <a:r>
              <a:rPr lang="en-US" sz="3800"/>
              <a:t>in the Middle East</a:t>
            </a:r>
          </a:p>
        </p:txBody>
      </p:sp>
      <p:pic>
        <p:nvPicPr>
          <p:cNvPr id="20484" name="Picture 4" descr="map-Middle East in the 1920s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5105400" cy="4724400"/>
          </a:xfrm>
          <a:prstGeom prst="rect">
            <a:avLst/>
          </a:prstGeom>
          <a:noFill/>
          <a:ln w="9525">
            <a:solidFill>
              <a:srgbClr val="0037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6096000" y="1905000"/>
            <a:ext cx="2590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Mandate = </a:t>
            </a:r>
            <a:r>
              <a:rPr lang="en-US"/>
              <a:t>a territory administered by another country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460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of WWI</a:t>
            </a:r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3078" y="1758462"/>
            <a:ext cx="8557846" cy="494323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WWI destroyed the lives and homes of millions of people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Many people found themselves to be minorities in newly formed nations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Many people who thought they would become citizens of independent nations saw their dreams dashed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Losing side = bitter about the outcome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Most bitter country after WWI = Germany</a:t>
            </a:r>
          </a:p>
          <a:p>
            <a:pPr lvl="1">
              <a:lnSpc>
                <a:spcPct val="90000"/>
              </a:lnSpc>
            </a:pPr>
            <a:r>
              <a:rPr lang="en-US" sz="2600" dirty="0"/>
              <a:t>Left weak and humiliated as a result of the Treaty of Versailles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187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of </a:t>
            </a:r>
            <a:r>
              <a:rPr lang="en-US" dirty="0" smtClean="0"/>
              <a:t>WWI</a:t>
            </a: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Social Results</a:t>
            </a:r>
          </a:p>
          <a:p>
            <a:pPr lvl="1"/>
            <a:r>
              <a:rPr lang="en-US" sz="2800" dirty="0" smtClean="0"/>
              <a:t>10 </a:t>
            </a:r>
            <a:r>
              <a:rPr lang="en-US" sz="2800" dirty="0"/>
              <a:t>million soldiers killed</a:t>
            </a:r>
          </a:p>
          <a:p>
            <a:pPr lvl="1"/>
            <a:r>
              <a:rPr lang="en-US" sz="2800" dirty="0"/>
              <a:t>20 million soldiers wounded</a:t>
            </a:r>
          </a:p>
          <a:p>
            <a:pPr lvl="1"/>
            <a:r>
              <a:rPr lang="en-US" sz="2800" dirty="0"/>
              <a:t>13 million civilians died = from getting caught up in the war, disease, </a:t>
            </a:r>
            <a:r>
              <a:rPr lang="en-US" sz="2800" dirty="0" smtClean="0"/>
              <a:t>starvation, etc.</a:t>
            </a:r>
            <a:endParaRPr lang="en-US" sz="2800" dirty="0"/>
          </a:p>
          <a:p>
            <a:pPr lvl="1"/>
            <a:r>
              <a:rPr lang="en-US" sz="2800" dirty="0"/>
              <a:t>World left with hatred, intolerance, and extreme nationalism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953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 Unification</a:t>
            </a: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254000" y="1699846"/>
            <a:ext cx="5021385" cy="500184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300" dirty="0" smtClean="0"/>
              <a:t>1870-1871 = Franco-Prussian War</a:t>
            </a:r>
          </a:p>
          <a:p>
            <a:pPr>
              <a:lnSpc>
                <a:spcPct val="80000"/>
              </a:lnSpc>
            </a:pPr>
            <a:r>
              <a:rPr lang="en-US" sz="2300" dirty="0" smtClean="0"/>
              <a:t>France </a:t>
            </a:r>
            <a:r>
              <a:rPr lang="en-US" sz="2300" dirty="0"/>
              <a:t>= a threat to a united Germany</a:t>
            </a:r>
          </a:p>
          <a:p>
            <a:pPr>
              <a:lnSpc>
                <a:spcPct val="90000"/>
              </a:lnSpc>
            </a:pPr>
            <a:r>
              <a:rPr lang="en-US" sz="2300" dirty="0"/>
              <a:t>France demanded some territory from Prussia as compensation for their alliance in the last war</a:t>
            </a:r>
          </a:p>
          <a:p>
            <a:pPr>
              <a:lnSpc>
                <a:spcPct val="90000"/>
              </a:lnSpc>
            </a:pPr>
            <a:r>
              <a:rPr lang="en-US" sz="2300" dirty="0"/>
              <a:t>Bismarck </a:t>
            </a:r>
            <a:r>
              <a:rPr lang="en-US" sz="2300" dirty="0" smtClean="0"/>
              <a:t>refused </a:t>
            </a:r>
            <a:r>
              <a:rPr lang="en-US" sz="2300" dirty="0" smtClean="0">
                <a:sym typeface="Wingdings"/>
              </a:rPr>
              <a:t> eventually led to war between the two nations</a:t>
            </a:r>
            <a:endParaRPr lang="en-US" sz="2300" dirty="0"/>
          </a:p>
          <a:p>
            <a:pPr lvl="1">
              <a:lnSpc>
                <a:spcPct val="90000"/>
              </a:lnSpc>
            </a:pPr>
            <a:r>
              <a:rPr lang="en-US" sz="2300" dirty="0" smtClean="0"/>
              <a:t>Bismarck </a:t>
            </a:r>
            <a:r>
              <a:rPr lang="en-US" sz="2300" dirty="0"/>
              <a:t>won</a:t>
            </a:r>
          </a:p>
          <a:p>
            <a:pPr>
              <a:lnSpc>
                <a:spcPct val="90000"/>
              </a:lnSpc>
            </a:pPr>
            <a:r>
              <a:rPr lang="en-US" sz="2300" dirty="0"/>
              <a:t>Prussia gained the French territory of Alsace-Lorraine = major industrial site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385" y="1699845"/>
            <a:ext cx="3556000" cy="4044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75385" y="5783384"/>
            <a:ext cx="355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Napoleon III of France seated next to Prussian Chancellor Otto von Bismarck, holding Napoleon’s surrendered sword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171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of </a:t>
            </a:r>
            <a:r>
              <a:rPr lang="en-US" dirty="0" smtClean="0"/>
              <a:t>WWI</a:t>
            </a:r>
            <a:endParaRPr 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2041768"/>
            <a:ext cx="8001000" cy="4405923"/>
          </a:xfrm>
        </p:spPr>
        <p:txBody>
          <a:bodyPr>
            <a:normAutofit/>
          </a:bodyPr>
          <a:lstStyle/>
          <a:p>
            <a:r>
              <a:rPr lang="en-US" sz="2800" dirty="0"/>
              <a:t>Political Results</a:t>
            </a:r>
          </a:p>
          <a:p>
            <a:pPr lvl="1"/>
            <a:r>
              <a:rPr lang="en-US" sz="2800" dirty="0"/>
              <a:t>U.S. emerged as a leading world power</a:t>
            </a:r>
          </a:p>
          <a:p>
            <a:pPr lvl="1"/>
            <a:r>
              <a:rPr lang="en-US" sz="2800" dirty="0"/>
              <a:t>Breakdown of empires &amp; monarchies</a:t>
            </a:r>
          </a:p>
          <a:p>
            <a:pPr lvl="1"/>
            <a:r>
              <a:rPr lang="en-US" sz="2800" dirty="0"/>
              <a:t>New countries emerged in Europe</a:t>
            </a:r>
          </a:p>
          <a:p>
            <a:pPr lvl="1"/>
            <a:r>
              <a:rPr lang="en-US" sz="2800" dirty="0"/>
              <a:t>Many European countries would eventually turn to dictatorship</a:t>
            </a:r>
          </a:p>
          <a:p>
            <a:pPr lvl="2"/>
            <a:r>
              <a:rPr lang="en-US" sz="2800" dirty="0"/>
              <a:t>Italy, Germany, and Russia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11975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of </a:t>
            </a:r>
            <a:r>
              <a:rPr lang="en-US" dirty="0" smtClean="0"/>
              <a:t>WWI</a:t>
            </a:r>
            <a:endParaRPr lang="en-US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Economic Results</a:t>
            </a:r>
          </a:p>
          <a:p>
            <a:pPr lvl="1"/>
            <a:r>
              <a:rPr lang="en-US" sz="2800" dirty="0"/>
              <a:t>Total cost of WWI = $350 billion</a:t>
            </a:r>
          </a:p>
          <a:p>
            <a:pPr lvl="1"/>
            <a:r>
              <a:rPr lang="en-US" sz="2800" dirty="0"/>
              <a:t>Taxes increased in Europe to pay for the war</a:t>
            </a:r>
          </a:p>
          <a:p>
            <a:pPr lvl="1"/>
            <a:r>
              <a:rPr lang="en-US" sz="2800" dirty="0"/>
              <a:t>International trade declined</a:t>
            </a:r>
          </a:p>
          <a:p>
            <a:pPr lvl="1"/>
            <a:r>
              <a:rPr lang="en-US" sz="2800" dirty="0"/>
              <a:t>Economic issues eventually led to the Great Depression</a:t>
            </a:r>
          </a:p>
          <a:p>
            <a:pPr lvl="2"/>
            <a:r>
              <a:rPr lang="en-US" sz="2800" dirty="0"/>
              <a:t>Worldwide – not just in the U.S.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96307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ravelogue">
  <a:themeElements>
    <a:clrScheme name="Travelogue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Travelogue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Travelogu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Travelogue.thmx</Template>
  <TotalTime>175</TotalTime>
  <Words>3106</Words>
  <Application>Microsoft Macintosh PowerPoint</Application>
  <PresentationFormat>On-screen Show (4:3)</PresentationFormat>
  <Paragraphs>428</Paragraphs>
  <Slides>91</Slides>
  <Notes>17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3" baseType="lpstr">
      <vt:lpstr>Travelogue</vt:lpstr>
      <vt:lpstr>Chart</vt:lpstr>
      <vt:lpstr>World War I (1914-1918)</vt:lpstr>
      <vt:lpstr>The World in the Early 20th Century</vt:lpstr>
      <vt:lpstr>The World in the Early 20th Century</vt:lpstr>
      <vt:lpstr>Italian Unification</vt:lpstr>
      <vt:lpstr>German Unification</vt:lpstr>
      <vt:lpstr>German Unification</vt:lpstr>
      <vt:lpstr>German Unification</vt:lpstr>
      <vt:lpstr>German Unification</vt:lpstr>
      <vt:lpstr>German Unification</vt:lpstr>
      <vt:lpstr>German Unification</vt:lpstr>
      <vt:lpstr>German Unification</vt:lpstr>
      <vt:lpstr>MAIN Causes of WWI</vt:lpstr>
      <vt:lpstr>Imperialism</vt:lpstr>
      <vt:lpstr>Nationalism</vt:lpstr>
      <vt:lpstr>Pan-Slavism</vt:lpstr>
      <vt:lpstr>Militarism</vt:lpstr>
      <vt:lpstr>Alliances</vt:lpstr>
      <vt:lpstr>Slide 18</vt:lpstr>
      <vt:lpstr>The “Spark” of WWI</vt:lpstr>
      <vt:lpstr>The Assassination</vt:lpstr>
      <vt:lpstr>German Support</vt:lpstr>
      <vt:lpstr>Declaration of War</vt:lpstr>
      <vt:lpstr>A European War</vt:lpstr>
      <vt:lpstr>A European War</vt:lpstr>
      <vt:lpstr>Other Nations Join the War</vt:lpstr>
      <vt:lpstr>Response of the People</vt:lpstr>
      <vt:lpstr>Europe in 1917</vt:lpstr>
      <vt:lpstr>Military Aspects of WWI</vt:lpstr>
      <vt:lpstr>Military Aspects of WWI</vt:lpstr>
      <vt:lpstr>Military Aspects of WWI</vt:lpstr>
      <vt:lpstr>Slide 31</vt:lpstr>
      <vt:lpstr>Military Aspects of WWI</vt:lpstr>
      <vt:lpstr>Slide 33</vt:lpstr>
      <vt:lpstr>Slide 34</vt:lpstr>
      <vt:lpstr>Military Aspects of WWI</vt:lpstr>
      <vt:lpstr>WWI = “Total War”</vt:lpstr>
      <vt:lpstr>WWI = “Total War”</vt:lpstr>
      <vt:lpstr>Major Theaters of War</vt:lpstr>
      <vt:lpstr>Western Front</vt:lpstr>
      <vt:lpstr>The Schlieffen Plan</vt:lpstr>
      <vt:lpstr>Problems with the Schlieffen Plan</vt:lpstr>
      <vt:lpstr>A Multi-Front War</vt:lpstr>
      <vt:lpstr>Stalemate on the Western Front</vt:lpstr>
      <vt:lpstr>Recruitment Posters</vt:lpstr>
      <vt:lpstr>New French Recruits</vt:lpstr>
      <vt:lpstr>Recruits of the Central Powers</vt:lpstr>
      <vt:lpstr>A German Boy Pretends to be a Soldier</vt:lpstr>
      <vt:lpstr>Slide 48</vt:lpstr>
      <vt:lpstr>War Propaganda</vt:lpstr>
      <vt:lpstr>War Propaganda</vt:lpstr>
      <vt:lpstr>War Propaganda</vt:lpstr>
      <vt:lpstr>War Propaganda</vt:lpstr>
      <vt:lpstr>Major Battles on the Western Front</vt:lpstr>
      <vt:lpstr>Battle of the Marne September 1914 </vt:lpstr>
      <vt:lpstr>Verdun - February 1916</vt:lpstr>
      <vt:lpstr>The Somme - July 1916</vt:lpstr>
      <vt:lpstr>Second Battle of the Marne July 1918</vt:lpstr>
      <vt:lpstr>Slide 58</vt:lpstr>
      <vt:lpstr>Slide 59</vt:lpstr>
      <vt:lpstr>The Eastern Front</vt:lpstr>
      <vt:lpstr>The Russian Disaster August 1914</vt:lpstr>
      <vt:lpstr>Continuous Russian Defeats</vt:lpstr>
      <vt:lpstr>The U.S. Enters the War</vt:lpstr>
      <vt:lpstr>The U.S. Enters the War</vt:lpstr>
      <vt:lpstr>The Lusitania</vt:lpstr>
      <vt:lpstr>The U.S. Enters the War</vt:lpstr>
      <vt:lpstr>The U.S. Enters the War</vt:lpstr>
      <vt:lpstr>The U.S. Enters the War</vt:lpstr>
      <vt:lpstr>The U.S. Enters the War</vt:lpstr>
      <vt:lpstr>Significance of the U.S. in WWI</vt:lpstr>
      <vt:lpstr>Turning the Tide</vt:lpstr>
      <vt:lpstr>Germany Surrenders</vt:lpstr>
      <vt:lpstr>Germany Surrenders</vt:lpstr>
      <vt:lpstr>Wilson’s 14 Points: Trying to Restore the Peace</vt:lpstr>
      <vt:lpstr>Paris Peace Conference</vt:lpstr>
      <vt:lpstr>The “Big Four”</vt:lpstr>
      <vt:lpstr>Treaty of Versailles Signed June 28, 1919</vt:lpstr>
      <vt:lpstr>Slide 78</vt:lpstr>
      <vt:lpstr>Treaty of Versailles</vt:lpstr>
      <vt:lpstr>League of Nations Mandates in Africa</vt:lpstr>
      <vt:lpstr>German Pacific Colonies Lost After WWI</vt:lpstr>
      <vt:lpstr>Treaty of Versailles</vt:lpstr>
      <vt:lpstr>Treaty of Versailles</vt:lpstr>
      <vt:lpstr>Treaty of Versailles</vt:lpstr>
      <vt:lpstr>Other Settlements</vt:lpstr>
      <vt:lpstr>New Nations: 1923</vt:lpstr>
      <vt:lpstr>League of Nations Mandates in the Middle East</vt:lpstr>
      <vt:lpstr>Results of WWI</vt:lpstr>
      <vt:lpstr>Results of WWI</vt:lpstr>
      <vt:lpstr>Results of WWI</vt:lpstr>
      <vt:lpstr>Results of WWI</vt:lpstr>
    </vt:vector>
  </TitlesOfParts>
  <Company>Griffin-Spalding County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War I (1914-1918)</dc:title>
  <dc:creator>Elise Cona</dc:creator>
  <cp:lastModifiedBy>stefanie glasser</cp:lastModifiedBy>
  <cp:revision>30</cp:revision>
  <dcterms:created xsi:type="dcterms:W3CDTF">2015-09-19T20:52:17Z</dcterms:created>
  <dcterms:modified xsi:type="dcterms:W3CDTF">2015-09-19T20:52:32Z</dcterms:modified>
</cp:coreProperties>
</file>