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3" r:id="rId4"/>
    <p:sldId id="264" r:id="rId5"/>
    <p:sldId id="290" r:id="rId6"/>
    <p:sldId id="266" r:id="rId7"/>
    <p:sldId id="267" r:id="rId8"/>
    <p:sldId id="355" r:id="rId9"/>
    <p:sldId id="269" r:id="rId10"/>
    <p:sldId id="270" r:id="rId11"/>
    <p:sldId id="272" r:id="rId12"/>
    <p:sldId id="273" r:id="rId13"/>
    <p:sldId id="274" r:id="rId14"/>
    <p:sldId id="275" r:id="rId15"/>
    <p:sldId id="356" r:id="rId16"/>
    <p:sldId id="276" r:id="rId17"/>
    <p:sldId id="331" r:id="rId18"/>
    <p:sldId id="282" r:id="rId19"/>
    <p:sldId id="281" r:id="rId20"/>
    <p:sldId id="279" r:id="rId21"/>
    <p:sldId id="359" r:id="rId22"/>
    <p:sldId id="277" r:id="rId23"/>
    <p:sldId id="301" r:id="rId24"/>
    <p:sldId id="278" r:id="rId25"/>
    <p:sldId id="280" r:id="rId26"/>
    <p:sldId id="283" r:id="rId27"/>
    <p:sldId id="357" r:id="rId28"/>
    <p:sldId id="358" r:id="rId29"/>
    <p:sldId id="360" r:id="rId30"/>
    <p:sldId id="271" r:id="rId31"/>
    <p:sldId id="361" r:id="rId32"/>
    <p:sldId id="3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291" autoAdjust="0"/>
  </p:normalViewPr>
  <p:slideViewPr>
    <p:cSldViewPr>
      <p:cViewPr varScale="1">
        <p:scale>
          <a:sx n="63" d="100"/>
          <a:sy n="63" d="100"/>
        </p:scale>
        <p:origin x="83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E038-3FDB-49E2-B72C-F2C1850130C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0138-A66A-4A3A-93A3-09414755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0138-A66A-4A3A-93A3-094147554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b="1" dirty="0"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7991-2D2C-475E-91E0-E85B7BEF4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1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5E8A-8576-4C3E-85A8-D36A170F8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C7D1-B1B7-4CF3-A0E4-CAE93963C44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ysticpolitics.com/wp-content/uploads/2012/10/the-paleolithic-artisans-modern-art-in-the-old-stone-age-e13500024632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94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Foundations to 1200 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194534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Lascaux Caves -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505200"/>
            <a:ext cx="12192000" cy="3276597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Come the, </a:t>
            </a:r>
            <a:r>
              <a:rPr lang="en-US" sz="32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Enkidu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, to </a:t>
            </a:r>
            <a:r>
              <a:rPr lang="en-US" sz="3200" i="1" u="sng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ramparted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Uruk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fellows are </a:t>
            </a:r>
            <a:r>
              <a:rPr lang="en-US" sz="3200" i="1" u="sng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resplendent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in holiday clothing,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every day is set for celebration,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harps and drums are played.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And the </a:t>
            </a:r>
            <a:r>
              <a:rPr lang="en-US" sz="3200" i="1" u="sng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harlots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too, they are fairest of form,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Rich in beauty, full of delights,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Even the greatest gods are kept from sleeping at night.</a:t>
            </a:r>
          </a:p>
        </p:txBody>
      </p:sp>
      <p:pic>
        <p:nvPicPr>
          <p:cNvPr id="43010" name="Picture 2" descr="http://www.crystalinks.com/gilgameshrelie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0"/>
            <a:ext cx="1454198" cy="3429000"/>
          </a:xfrm>
          <a:prstGeom prst="rect">
            <a:avLst/>
          </a:prstGeom>
          <a:noFill/>
        </p:spPr>
      </p:pic>
      <p:pic>
        <p:nvPicPr>
          <p:cNvPr id="43012" name="Picture 4" descr="http://www.crystalinks.com/gilgamesh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3" y="0"/>
            <a:ext cx="1383319" cy="3505200"/>
          </a:xfrm>
          <a:prstGeom prst="rect">
            <a:avLst/>
          </a:prstGeom>
          <a:noFill/>
        </p:spPr>
      </p:pic>
      <p:pic>
        <p:nvPicPr>
          <p:cNvPr id="43014" name="Picture 6" descr="http://www.crystalinks.com/humba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0" y="533402"/>
            <a:ext cx="1905000" cy="227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rstpierre.com/uploads/1/0/4/5/10450517/1836315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" y="1363497"/>
            <a:ext cx="3708400" cy="4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7646"/>
            <a:ext cx="6705600" cy="128847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2. Social Hierarchy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26925" y="1264967"/>
            <a:ext cx="4648200" cy="5282371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latin typeface="Bookman Old Style" panose="02050604050505020204" pitchFamily="18" charset="0"/>
                <a:cs typeface="David" pitchFamily="34" charset="-79"/>
              </a:rPr>
              <a:t>Social Hierarchy (or stratification)  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– divisions/inequality within society </a:t>
            </a:r>
          </a:p>
          <a:p>
            <a:pPr algn="ctr"/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Specialization led to these inequalities</a:t>
            </a:r>
          </a:p>
          <a:p>
            <a:pPr marL="0" indent="0">
              <a:buNone/>
            </a:pPr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b="1" dirty="0">
                <a:latin typeface="Bookman Old Style" panose="02050604050505020204" pitchFamily="18" charset="0"/>
                <a:cs typeface="David" pitchFamily="34" charset="-79"/>
              </a:rPr>
              <a:t>Law codes 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reflected inequality</a:t>
            </a:r>
          </a:p>
          <a:p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Wealth piled </a:t>
            </a:r>
            <a:r>
              <a:rPr lang="en-US" sz="3600" u="sng" dirty="0">
                <a:latin typeface="Bookman Old Style" panose="02050604050505020204" pitchFamily="18" charset="0"/>
                <a:cs typeface="David" pitchFamily="34" charset="-79"/>
              </a:rPr>
              <a:t>up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, not </a:t>
            </a:r>
            <a:r>
              <a:rPr lang="en-US" sz="3600" u="sng" dirty="0">
                <a:latin typeface="Bookman Old Style" panose="02050604050505020204" pitchFamily="18" charset="0"/>
                <a:cs typeface="David" pitchFamily="34" charset="-79"/>
              </a:rPr>
              <a:t>out</a:t>
            </a:r>
          </a:p>
          <a:p>
            <a:pPr marL="0" indent="0">
              <a:buNone/>
            </a:pPr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Slavery </a:t>
            </a: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6" name="Picture 2" descr="http://www.westcler.org/gh/curlessmatt/arthistory/2a/SteleOfHammur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1051340"/>
            <a:ext cx="3708400" cy="58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9212" y="6400800"/>
            <a:ext cx="18571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Code of Hammurabi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00" y="5693403"/>
            <a:ext cx="3161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Social stratification in Mesopotamia</a:t>
            </a:r>
          </a:p>
        </p:txBody>
      </p:sp>
    </p:spTree>
    <p:extLst>
      <p:ext uri="{BB962C8B-B14F-4D97-AF65-F5344CB8AC3E}">
        <p14:creationId xmlns:p14="http://schemas.microsoft.com/office/powerpoint/2010/main" val="182172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748367"/>
            <a:ext cx="11582400" cy="2975987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algn="ctr" defTabSz="761970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If any one strike the body of a man higher in rank than he, he shall receive sixty blows with an ox-</a:t>
            </a:r>
            <a:r>
              <a:rPr lang="en-US" sz="44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whi</a:t>
            </a: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p in public.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-198 Hammurabi’s Code</a:t>
            </a:r>
          </a:p>
        </p:txBody>
      </p:sp>
      <p:pic>
        <p:nvPicPr>
          <p:cNvPr id="44034" name="Picture 2" descr="http://edsitement.neh.gov/sites/edsitement.neh.gov/files/imagecache/thumb/images/content/Babyl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380999"/>
            <a:ext cx="2833690" cy="3200403"/>
          </a:xfrm>
          <a:prstGeom prst="rect">
            <a:avLst/>
          </a:prstGeom>
          <a:noFill/>
        </p:spPr>
      </p:pic>
      <p:pic>
        <p:nvPicPr>
          <p:cNvPr id="44036" name="Picture 4" descr="http://www.crystalinks.com/hammurb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2" y="381000"/>
            <a:ext cx="1892298" cy="338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eunionblackfamily.com/photos/Queen-Hatshepsut-1500-BC/QUEEN%20HATSH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572"/>
            <a:ext cx="3657600" cy="68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288900" cy="141106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3. Patriarchy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53500" cy="239757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Physical strength needed for agricultural tools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Farmland outside the city so women stayed home</a:t>
            </a:r>
          </a:p>
          <a:p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</a:rPr>
              <a:t>Some societies less patriarchal </a:t>
            </a:r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  <a:sym typeface="Wingdings" panose="05000000000000000000" pitchFamily="2" charset="2"/>
              </a:rPr>
              <a:t> Egypt </a:t>
            </a:r>
          </a:p>
          <a:p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  <a:sym typeface="Wingdings" panose="05000000000000000000" pitchFamily="2" charset="2"/>
              </a:rPr>
              <a:t>Cultural practices reflected patriarchy  Sati</a:t>
            </a:r>
            <a:endParaRPr lang="en-US" sz="28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200" y="6324600"/>
            <a:ext cx="172560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Queen Hatshepsut  </a:t>
            </a:r>
          </a:p>
        </p:txBody>
      </p:sp>
      <p:pic>
        <p:nvPicPr>
          <p:cNvPr id="7172" name="Picture 4" descr="https://upload.wikimedia.org/wikipedia/commons/thumb/f/f9/Sati_ceremony.jpg/800px-Sati_ceremo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399"/>
            <a:ext cx="4648200" cy="32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ati ceremony">
            <a:extLst>
              <a:ext uri="{FF2B5EF4-FFF2-40B4-BE49-F238E27FC236}">
                <a16:creationId xmlns:a16="http://schemas.microsoft.com/office/drawing/2014/main" id="{70A78E83-20B0-4334-B784-739544B0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3886201" cy="32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7650" y="3680822"/>
            <a:ext cx="147675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 sati ceremony </a:t>
            </a:r>
          </a:p>
          <a:p>
            <a:pPr algn="ctr"/>
            <a:r>
              <a:rPr lang="en-US" sz="1500" dirty="0"/>
              <a:t>in India</a:t>
            </a:r>
          </a:p>
        </p:txBody>
      </p:sp>
    </p:spTree>
    <p:extLst>
      <p:ext uri="{BB962C8B-B14F-4D97-AF65-F5344CB8AC3E}">
        <p14:creationId xmlns:p14="http://schemas.microsoft.com/office/powerpoint/2010/main" val="185035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5943600" cy="1150091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4. Centralization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21" y="1049741"/>
            <a:ext cx="12192000" cy="1844161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Kings assisted by </a:t>
            </a:r>
            <a:r>
              <a:rPr lang="en-US" sz="3000" b="1" dirty="0">
                <a:latin typeface="Bookman Old Style" panose="02050604050505020204" pitchFamily="18" charset="0"/>
                <a:cs typeface="David" pitchFamily="34" charset="-79"/>
              </a:rPr>
              <a:t>bureaucracies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 </a:t>
            </a:r>
          </a:p>
          <a:p>
            <a:pPr lvl="1"/>
            <a:r>
              <a:rPr lang="en-US" sz="2600" dirty="0">
                <a:latin typeface="Bookman Old Style" panose="02050604050505020204" pitchFamily="18" charset="0"/>
                <a:cs typeface="David" pitchFamily="34" charset="-79"/>
              </a:rPr>
              <a:t>managing government through departments run by appointed officials</a:t>
            </a:r>
          </a:p>
          <a:p>
            <a:pPr lvl="1"/>
            <a:r>
              <a:rPr lang="en-US" sz="2600" dirty="0">
                <a:latin typeface="Bookman Old Style" panose="02050604050505020204" pitchFamily="18" charset="0"/>
                <a:cs typeface="David" pitchFamily="34" charset="-79"/>
              </a:rPr>
              <a:t>Classical Persian satraps or Chinese merit-based bureaucrats</a:t>
            </a:r>
          </a:p>
          <a:p>
            <a:pPr lvl="1"/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6406319"/>
            <a:ext cx="26936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Scepter – symbol of royal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936" y="6396119"/>
            <a:ext cx="1724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Mandate of Heaven</a:t>
            </a: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8200" name="Picture 8" descr="http://t3.gstatic.com/images?q=tbn:ANd9GcSO7pcOff6Cvh1xDWDR8KmnkVEYcWXrqfAXmTsP2E3F1RdCzspX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3902"/>
            <a:ext cx="4220847" cy="34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alphahistory.com/chineserevolution/wp-content/uploads/2013/05/empe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3902"/>
            <a:ext cx="3825378" cy="34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ersian satrapies">
            <a:extLst>
              <a:ext uri="{FF2B5EF4-FFF2-40B4-BE49-F238E27FC236}">
                <a16:creationId xmlns:a16="http://schemas.microsoft.com/office/drawing/2014/main" id="{0CE70FFE-C60A-4BEE-AD41-83AFACFD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18699"/>
            <a:ext cx="3548701" cy="34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C39488-5959-4D2D-B2FC-70AF9234BD43}"/>
              </a:ext>
            </a:extLst>
          </p:cNvPr>
          <p:cNvSpPr txBox="1"/>
          <p:nvPr/>
        </p:nvSpPr>
        <p:spPr>
          <a:xfrm>
            <a:off x="9604776" y="6396119"/>
            <a:ext cx="1598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Satrapies in Persia</a:t>
            </a:r>
          </a:p>
        </p:txBody>
      </p:sp>
    </p:spTree>
    <p:extLst>
      <p:ext uri="{BB962C8B-B14F-4D97-AF65-F5344CB8AC3E}">
        <p14:creationId xmlns:p14="http://schemas.microsoft.com/office/powerpoint/2010/main" val="183243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7696200" cy="1150091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5. Emphasis on Trade</a:t>
            </a: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4098" name="Picture 2" descr="Image result for freemanpedia period 2">
            <a:extLst>
              <a:ext uri="{FF2B5EF4-FFF2-40B4-BE49-F238E27FC236}">
                <a16:creationId xmlns:a16="http://schemas.microsoft.com/office/drawing/2014/main" id="{7E36D129-2056-4CC3-B508-0A85E173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" y="2300183"/>
            <a:ext cx="12144959" cy="4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C3D54-000E-4E52-9400-3E64B541518C}"/>
              </a:ext>
            </a:extLst>
          </p:cNvPr>
          <p:cNvSpPr/>
          <p:nvPr/>
        </p:nvSpPr>
        <p:spPr>
          <a:xfrm>
            <a:off x="29722" y="2133600"/>
            <a:ext cx="121325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144" y="1148304"/>
            <a:ext cx="12192000" cy="175840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Taxing trade through the empire led to great wealth</a:t>
            </a: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Protecting trade routes was an important government role</a:t>
            </a:r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pPr lvl="1"/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684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oman aqueducts">
            <a:extLst>
              <a:ext uri="{FF2B5EF4-FFF2-40B4-BE49-F238E27FC236}">
                <a16:creationId xmlns:a16="http://schemas.microsoft.com/office/drawing/2014/main" id="{27C8680F-F253-4E4C-BBF8-B372F99E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416"/>
            <a:ext cx="3579866" cy="26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64557"/>
            <a:ext cx="12192000" cy="1278276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6. Infrastructure/Monumental Architecture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9792" y="1433913"/>
            <a:ext cx="5342208" cy="126773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Walls, roads, fortifications</a:t>
            </a:r>
          </a:p>
          <a:p>
            <a:endParaRPr lang="en-US" sz="28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" name="AutoShape 6" descr="Image result for hieroglyphic symbol"/>
          <p:cNvSpPr>
            <a:spLocks noChangeAspect="1" noChangeArrowheads="1"/>
          </p:cNvSpPr>
          <p:nvPr/>
        </p:nvSpPr>
        <p:spPr bwMode="auto">
          <a:xfrm>
            <a:off x="2796646" y="3127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704850" y="1852638"/>
            <a:ext cx="160255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Roman Aqueducts</a:t>
            </a:r>
          </a:p>
        </p:txBody>
      </p:sp>
      <p:pic>
        <p:nvPicPr>
          <p:cNvPr id="5124" name="Picture 4" descr="Image result for acropolis">
            <a:extLst>
              <a:ext uri="{FF2B5EF4-FFF2-40B4-BE49-F238E27FC236}">
                <a16:creationId xmlns:a16="http://schemas.microsoft.com/office/drawing/2014/main" id="{D050E941-AE89-4A87-8056-C67CA048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73" y="4410528"/>
            <a:ext cx="3168096" cy="24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1DD823-DFF8-4E5E-ACC4-C3F824762BD7}"/>
              </a:ext>
            </a:extLst>
          </p:cNvPr>
          <p:cNvSpPr txBox="1"/>
          <p:nvPr/>
        </p:nvSpPr>
        <p:spPr>
          <a:xfrm>
            <a:off x="4318557" y="6399560"/>
            <a:ext cx="165789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Athenian Acropolis</a:t>
            </a:r>
          </a:p>
        </p:txBody>
      </p:sp>
      <p:pic>
        <p:nvPicPr>
          <p:cNvPr id="5126" name="Picture 6" descr="Image result for royal road persia">
            <a:extLst>
              <a:ext uri="{FF2B5EF4-FFF2-40B4-BE49-F238E27FC236}">
                <a16:creationId xmlns:a16="http://schemas.microsoft.com/office/drawing/2014/main" id="{024CCF75-6EBC-41CA-9477-7F7BAF20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3" y="1926320"/>
            <a:ext cx="54440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3F54B2-FA96-4615-8FB7-64046FA88BB5}"/>
              </a:ext>
            </a:extLst>
          </p:cNvPr>
          <p:cNvSpPr txBox="1"/>
          <p:nvPr/>
        </p:nvSpPr>
        <p:spPr>
          <a:xfrm>
            <a:off x="8643344" y="2014220"/>
            <a:ext cx="165327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Persian Royal Road</a:t>
            </a:r>
          </a:p>
        </p:txBody>
      </p:sp>
      <p:pic>
        <p:nvPicPr>
          <p:cNvPr id="1026" name="Picture 2" descr="Image result for roman roads">
            <a:extLst>
              <a:ext uri="{FF2B5EF4-FFF2-40B4-BE49-F238E27FC236}">
                <a16:creationId xmlns:a16="http://schemas.microsoft.com/office/drawing/2014/main" id="{8F24CF2B-F7EC-4F00-965F-6D284509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70" y="1779416"/>
            <a:ext cx="3190299" cy="26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D3680D-43BC-4DE4-A491-63995395ADAB}"/>
              </a:ext>
            </a:extLst>
          </p:cNvPr>
          <p:cNvSpPr txBox="1"/>
          <p:nvPr/>
        </p:nvSpPr>
        <p:spPr>
          <a:xfrm>
            <a:off x="4462298" y="1867152"/>
            <a:ext cx="124431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Roman Roads</a:t>
            </a:r>
          </a:p>
        </p:txBody>
      </p:sp>
      <p:pic>
        <p:nvPicPr>
          <p:cNvPr id="1028" name="Picture 4" descr="Image result for great wall under qing">
            <a:extLst>
              <a:ext uri="{FF2B5EF4-FFF2-40B4-BE49-F238E27FC236}">
                <a16:creationId xmlns:a16="http://schemas.microsoft.com/office/drawing/2014/main" id="{73A3E782-04F4-4048-B030-6AA419DB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" y="4391700"/>
            <a:ext cx="3579866" cy="24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16FD52-149B-4096-95F3-B30D18E51429}"/>
              </a:ext>
            </a:extLst>
          </p:cNvPr>
          <p:cNvSpPr txBox="1"/>
          <p:nvPr/>
        </p:nvSpPr>
        <p:spPr>
          <a:xfrm>
            <a:off x="564189" y="6399560"/>
            <a:ext cx="192552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Qin started Great Wall</a:t>
            </a:r>
          </a:p>
        </p:txBody>
      </p:sp>
      <p:pic>
        <p:nvPicPr>
          <p:cNvPr id="1030" name="Picture 6" descr="Image result for ziggurats">
            <a:extLst>
              <a:ext uri="{FF2B5EF4-FFF2-40B4-BE49-F238E27FC236}">
                <a16:creationId xmlns:a16="http://schemas.microsoft.com/office/drawing/2014/main" id="{4F38675F-46A1-4128-9B31-E050DB7F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70" y="5036705"/>
            <a:ext cx="5448618" cy="18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9CF32-4D91-4313-8CEA-8504F4580E55}"/>
              </a:ext>
            </a:extLst>
          </p:cNvPr>
          <p:cNvSpPr txBox="1"/>
          <p:nvPr/>
        </p:nvSpPr>
        <p:spPr>
          <a:xfrm>
            <a:off x="8839200" y="6405157"/>
            <a:ext cx="81868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Ziggurat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8F150-737F-44CF-8790-D8EF2DAF3705}"/>
              </a:ext>
            </a:extLst>
          </p:cNvPr>
          <p:cNvSpPr txBox="1"/>
          <p:nvPr/>
        </p:nvSpPr>
        <p:spPr>
          <a:xfrm>
            <a:off x="-2825" y="1230474"/>
            <a:ext cx="423250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Facilities needed to operate society (roads, bridges)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15EAC0C-4D97-490E-8244-C56B8FEB4B9F}"/>
              </a:ext>
            </a:extLst>
          </p:cNvPr>
          <p:cNvSpPr/>
          <p:nvPr/>
        </p:nvSpPr>
        <p:spPr>
          <a:xfrm>
            <a:off x="2796646" y="854124"/>
            <a:ext cx="254000" cy="3763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4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fall of r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 b="26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6884" y="321176"/>
            <a:ext cx="728311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dirty="0">
                <a:latin typeface="Bookman Old Style" panose="02050604050505020204" pitchFamily="18" charset="0"/>
                <a:ea typeface="+mj-ea"/>
                <a:cs typeface="+mj-cs"/>
              </a:rPr>
              <a:t>Why Do Empires Collapse?</a:t>
            </a:r>
            <a:endParaRPr lang="en-US" sz="3800" b="1" i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885" y="1447800"/>
            <a:ext cx="7197772" cy="476993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Over-extension (maintaining borders)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Political corruption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Failing economies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Peasant revolts 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Alienation of elite (high taxes)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Disease epidemics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Invasion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220 CE </a:t>
            </a:r>
            <a:r>
              <a:rPr lang="en-US" altLang="en-US" dirty="0">
                <a:latin typeface="Bookman Old Style" panose="02050604050505020204" pitchFamily="18" charset="0"/>
              </a:rPr>
              <a:t>– Han collapses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476 CE </a:t>
            </a:r>
            <a:r>
              <a:rPr lang="en-US" altLang="en-US" dirty="0">
                <a:latin typeface="Bookman Old Style" panose="02050604050505020204" pitchFamily="18" charset="0"/>
              </a:rPr>
              <a:t>– Rome collapses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550 CE </a:t>
            </a:r>
            <a:r>
              <a:rPr lang="en-US" altLang="en-US" dirty="0">
                <a:latin typeface="Bookman Old Style" panose="02050604050505020204" pitchFamily="18" charset="0"/>
              </a:rPr>
              <a:t>-</a:t>
            </a:r>
            <a:r>
              <a:rPr lang="en-US" altLang="en-US" b="1" dirty="0">
                <a:latin typeface="Bookman Old Style" panose="02050604050505020204" pitchFamily="18" charset="0"/>
              </a:rPr>
              <a:t> </a:t>
            </a:r>
            <a:r>
              <a:rPr lang="en-US" altLang="en-US" dirty="0">
                <a:latin typeface="Bookman Old Style" panose="02050604050505020204" pitchFamily="18" charset="0"/>
              </a:rPr>
              <a:t>Gupta collapses </a:t>
            </a:r>
          </a:p>
          <a:p>
            <a:pPr marL="0" indent="-228600"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19458" name="AutoShape 2" descr="http://upload.wikimedia.org/wikipedia/commons/2/2d/Invasions_of_the_Roman_Empire_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A8D8-CB8A-4471-B3B3-5056B52A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1001"/>
            <a:ext cx="12192001" cy="6417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147"/>
            <a:ext cx="1219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Belief Systems </a:t>
            </a:r>
          </a:p>
          <a:p>
            <a:pPr algn="ctr"/>
            <a:r>
              <a:rPr lang="en-US" sz="48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to 1200</a:t>
            </a:r>
            <a:endParaRPr lang="en-US" sz="4800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2700" y="6447105"/>
            <a:ext cx="7086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Moses with the 10 Commandments (17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 painting by Rembrandt)</a:t>
            </a:r>
          </a:p>
        </p:txBody>
      </p:sp>
    </p:spTree>
    <p:extLst>
      <p:ext uri="{BB962C8B-B14F-4D97-AF65-F5344CB8AC3E}">
        <p14:creationId xmlns:p14="http://schemas.microsoft.com/office/powerpoint/2010/main" val="310545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2867"/>
            <a:ext cx="4224220" cy="5845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Abraham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monotheism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   10 Commandments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Torah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History of living in 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  <a:cs typeface="David" panose="020E0502060401010101" pitchFamily="34" charset="-79"/>
              </a:rPr>
              <a:t>DIASPORIC COMMUNITIES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(living outside the homeland)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F2BE-5F0C-42B7-B2E3-E26CE628412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Judaism</a:t>
            </a:r>
          </a:p>
        </p:txBody>
      </p:sp>
      <p:pic>
        <p:nvPicPr>
          <p:cNvPr id="2050" name="Picture 2" descr="Image result for judaism">
            <a:extLst>
              <a:ext uri="{FF2B5EF4-FFF2-40B4-BE49-F238E27FC236}">
                <a16:creationId xmlns:a16="http://schemas.microsoft.com/office/drawing/2014/main" id="{4B05893E-755B-4EEE-BA2E-FA11AC27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012866"/>
            <a:ext cx="8153401" cy="58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3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121920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Paleolithic Age</a:t>
            </a:r>
          </a:p>
        </p:txBody>
      </p:sp>
      <p:pic>
        <p:nvPicPr>
          <p:cNvPr id="5" name="Picture 4" descr="map 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69757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69818"/>
            <a:ext cx="6019800" cy="5867400"/>
          </a:xfrm>
        </p:spPr>
        <p:txBody>
          <a:bodyPr>
            <a:normAutofit/>
          </a:bodyPr>
          <a:lstStyle/>
          <a:p>
            <a:endParaRPr lang="en-US" sz="1800" dirty="0">
              <a:latin typeface="David" panose="020E0502060401010101" pitchFamily="34" charset="-79"/>
              <a:cs typeface="David" pitchFamily="34" charset="-79"/>
            </a:endParaRP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Out of Africa Theory: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Began ~100,000 years ago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Paleo Characteristics: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Nomadic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Hunter-gatherers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Simple stone tools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Kinship based clans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No full time leaders/specialized occupations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Oral language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Fire</a:t>
            </a:r>
          </a:p>
          <a:p>
            <a:pPr lvl="1"/>
            <a:endParaRPr lang="en-US" sz="1200" dirty="0">
              <a:latin typeface="David" pitchFamily="34" charset="-79"/>
              <a:cs typeface="David" pitchFamily="34" charset="-79"/>
            </a:endParaRPr>
          </a:p>
          <a:p>
            <a:pPr lvl="1"/>
            <a:endParaRPr lang="en-US" sz="1200" dirty="0">
              <a:latin typeface="David" pitchFamily="34" charset="-79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18581-FEC9-415B-8439-EB77A4ACE3C3}"/>
              </a:ext>
            </a:extLst>
          </p:cNvPr>
          <p:cNvSpPr/>
          <p:nvPr/>
        </p:nvSpPr>
        <p:spPr>
          <a:xfrm>
            <a:off x="4724400" y="5600700"/>
            <a:ext cx="1752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9676"/>
            <a:ext cx="7180385" cy="53797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Unknown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Many forms of one God, karma, reincarnation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The Vedas</a:t>
            </a:r>
            <a:endParaRPr lang="en-US" sz="2800" b="1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Caste system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Cultural unity in India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094CC-091D-44D6-BAD1-AC37E06BDB39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Hinduism</a:t>
            </a:r>
          </a:p>
        </p:txBody>
      </p:sp>
      <p:pic>
        <p:nvPicPr>
          <p:cNvPr id="4098" name="Picture 2" descr="Image result for Hinduism">
            <a:extLst>
              <a:ext uri="{FF2B5EF4-FFF2-40B4-BE49-F238E27FC236}">
                <a16:creationId xmlns:a16="http://schemas.microsoft.com/office/drawing/2014/main" id="{6C395117-54AE-46A3-9F1F-E5D3058A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41" y="840133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oli festival">
            <a:extLst>
              <a:ext uri="{FF2B5EF4-FFF2-40B4-BE49-F238E27FC236}">
                <a16:creationId xmlns:a16="http://schemas.microsoft.com/office/drawing/2014/main" id="{5E05F172-6519-4779-84D2-B10389F9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7" y="3036159"/>
            <a:ext cx="7429273" cy="38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Hinduism">
            <a:extLst>
              <a:ext uri="{FF2B5EF4-FFF2-40B4-BE49-F238E27FC236}">
                <a16:creationId xmlns:a16="http://schemas.microsoft.com/office/drawing/2014/main" id="{4A0D3514-9B2F-43CC-862E-78A622A9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5" y="841305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62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012867"/>
            <a:ext cx="4876801" cy="584513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Zoroaster</a:t>
            </a: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free will, right vs. wrong, final judgement </a:t>
            </a: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30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Zend </a:t>
            </a:r>
            <a:r>
              <a:rPr lang="en-US" sz="3000" i="1" dirty="0" err="1">
                <a:latin typeface="Bookman Old Style" panose="02050604050505020204" pitchFamily="18" charset="0"/>
                <a:cs typeface="David" panose="020E0502060401010101" pitchFamily="34" charset="-79"/>
              </a:rPr>
              <a:t>Avesta</a:t>
            </a:r>
            <a:endParaRPr lang="en-US" sz="3000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Bookman Old Style" panose="02050604050505020204" pitchFamily="18" charset="0"/>
                <a:cs typeface="David" panose="020E0502060401010101" pitchFamily="34" charset="-79"/>
              </a:rPr>
              <a:t>Cultural contribution of Persia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Bookman Old Style" panose="02050604050505020204" pitchFamily="18" charset="0"/>
                <a:cs typeface="David" panose="020E0502060401010101" pitchFamily="34" charset="-79"/>
              </a:rPr>
              <a:t>Influenced later monotheistic religions in the region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entaur" panose="02030504050205020304" pitchFamily="18" charset="0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F2BE-5F0C-42B7-B2E3-E26CE628412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Zoroastrianism </a:t>
            </a:r>
          </a:p>
        </p:txBody>
      </p:sp>
      <p:pic>
        <p:nvPicPr>
          <p:cNvPr id="5" name="Picture 10" descr="http://zoroastrian.angelfire.com/faravahar.jpg">
            <a:extLst>
              <a:ext uri="{FF2B5EF4-FFF2-40B4-BE49-F238E27FC236}">
                <a16:creationId xmlns:a16="http://schemas.microsoft.com/office/drawing/2014/main" id="{1F6CB086-C7E3-4434-9CA5-48AC7BDA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8256"/>
            <a:ext cx="2553612" cy="1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1796D-8027-43E5-B8A7-D0088ED4453C}"/>
              </a:ext>
            </a:extLst>
          </p:cNvPr>
          <p:cNvSpPr txBox="1"/>
          <p:nvPr/>
        </p:nvSpPr>
        <p:spPr>
          <a:xfrm>
            <a:off x="5376144" y="4572000"/>
            <a:ext cx="945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Faravahar</a:t>
            </a:r>
            <a:endParaRPr lang="en-US" sz="1500" dirty="0"/>
          </a:p>
        </p:txBody>
      </p:sp>
      <p:pic>
        <p:nvPicPr>
          <p:cNvPr id="8" name="Picture 8" descr="http://www.livius.org/a/iran/behistun/behistun_photo.JPG">
            <a:extLst>
              <a:ext uri="{FF2B5EF4-FFF2-40B4-BE49-F238E27FC236}">
                <a16:creationId xmlns:a16="http://schemas.microsoft.com/office/drawing/2014/main" id="{9B15364F-2A2A-4C7C-A1EF-97F7B3CE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46649"/>
            <a:ext cx="4691182" cy="35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orldmapsonline.com/images/Cram/History/persian_empire.jpg">
            <a:extLst>
              <a:ext uri="{FF2B5EF4-FFF2-40B4-BE49-F238E27FC236}">
                <a16:creationId xmlns:a16="http://schemas.microsoft.com/office/drawing/2014/main" id="{9437E1BF-C0CE-411A-9C60-D6D33369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25762"/>
            <a:ext cx="4691182" cy="27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3C49B-7B8E-4EE4-88C6-754D37C1F850}"/>
              </a:ext>
            </a:extLst>
          </p:cNvPr>
          <p:cNvSpPr txBox="1"/>
          <p:nvPr/>
        </p:nvSpPr>
        <p:spPr>
          <a:xfrm>
            <a:off x="9694811" y="6328321"/>
            <a:ext cx="17429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err="1"/>
              <a:t>Behistun</a:t>
            </a:r>
            <a:r>
              <a:rPr lang="en-US" sz="1500" dirty="0"/>
              <a:t> Inscription</a:t>
            </a:r>
          </a:p>
        </p:txBody>
      </p:sp>
    </p:spTree>
    <p:extLst>
      <p:ext uri="{BB962C8B-B14F-4D97-AF65-F5344CB8AC3E}">
        <p14:creationId xmlns:p14="http://schemas.microsoft.com/office/powerpoint/2010/main" val="124682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beliefnet.com/~/media/photos-with-attribution/religious/001/religionbuddhajpg.jpg?as=1">
            <a:extLst>
              <a:ext uri="{FF2B5EF4-FFF2-40B4-BE49-F238E27FC236}">
                <a16:creationId xmlns:a16="http://schemas.microsoft.com/office/drawing/2014/main" id="{C2A6E2AC-FD4C-4AFC-AD1E-C97232A1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28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3693"/>
            <a:ext cx="4572000" cy="57043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Siddhartha Gautama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 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Four Noble Truths, Eightfold Path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  <a:cs typeface="David" panose="020E0502060401010101" pitchFamily="34" charset="-79"/>
              </a:rPr>
              <a:t>Tripitaka</a:t>
            </a:r>
            <a:endParaRPr lang="en-US" sz="2400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Rejected caste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Monastic communities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Welcomed women &amp; lower classes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Spread on trade routes</a:t>
            </a:r>
            <a:endParaRPr lang="en-US" sz="2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044B0-29C3-403C-88FE-6AB6FC8208A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Buddhism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1CEA5-ACB8-4386-8544-50831FA4CFA2}"/>
              </a:ext>
            </a:extLst>
          </p:cNvPr>
          <p:cNvSpPr/>
          <p:nvPr/>
        </p:nvSpPr>
        <p:spPr>
          <a:xfrm>
            <a:off x="10707757" y="6513443"/>
            <a:ext cx="1484243" cy="34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eightfold wheel">
            <a:extLst>
              <a:ext uri="{FF2B5EF4-FFF2-40B4-BE49-F238E27FC236}">
                <a16:creationId xmlns:a16="http://schemas.microsoft.com/office/drawing/2014/main" id="{613BFDB0-3436-481A-B84B-1988CC508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Dharma Wheel.svg">
            <a:extLst>
              <a:ext uri="{FF2B5EF4-FFF2-40B4-BE49-F238E27FC236}">
                <a16:creationId xmlns:a16="http://schemas.microsoft.com/office/drawing/2014/main" id="{F7175C8F-3CA8-43D6-A904-9B8F13C0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78" y="0"/>
            <a:ext cx="1143000" cy="10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harma Wheel.svg">
            <a:extLst>
              <a:ext uri="{FF2B5EF4-FFF2-40B4-BE49-F238E27FC236}">
                <a16:creationId xmlns:a16="http://schemas.microsoft.com/office/drawing/2014/main" id="{F106D55F-4FB0-4DE9-A570-F8A08EEA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1"/>
            <a:ext cx="1143000" cy="10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4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ightfold path">
            <a:extLst>
              <a:ext uri="{FF2B5EF4-FFF2-40B4-BE49-F238E27FC236}">
                <a16:creationId xmlns:a16="http://schemas.microsoft.com/office/drawing/2014/main" id="{A27DAE01-1D56-4633-8B5F-28B50B72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05" y="1684548"/>
            <a:ext cx="6312195" cy="47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EF76B-60F6-4D28-80DD-F8F7064A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868"/>
            <a:ext cx="5950054" cy="2842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4A6E6-119C-4E07-9C0F-BDD0E9C815C6}"/>
              </a:ext>
            </a:extLst>
          </p:cNvPr>
          <p:cNvSpPr txBox="1"/>
          <p:nvPr/>
        </p:nvSpPr>
        <p:spPr>
          <a:xfrm>
            <a:off x="609600" y="108005"/>
            <a:ext cx="4887433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223389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2868"/>
            <a:ext cx="6655484" cy="58451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Jesus of Nazareth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Jesus as the messiah, monotheistic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The Bible (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New Testament) </a:t>
            </a:r>
            <a:endParaRPr lang="en-US" sz="2800" b="1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Rejected caste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Monastic communities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Welcomed women, lower classes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Spread on trade routes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CFB32-6762-46BA-B956-3F4A204BEBC3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Christianity</a:t>
            </a:r>
          </a:p>
        </p:txBody>
      </p:sp>
      <p:sp>
        <p:nvSpPr>
          <p:cNvPr id="6" name="AutoShape 2" descr="Image result for christianity">
            <a:extLst>
              <a:ext uri="{FF2B5EF4-FFF2-40B4-BE49-F238E27FC236}">
                <a16:creationId xmlns:a16="http://schemas.microsoft.com/office/drawing/2014/main" id="{DE6ADF5B-852F-4949-896B-89854818E1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D759B-776B-4887-BEF1-B214DBE9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89" y="952313"/>
            <a:ext cx="5320811" cy="3108742"/>
          </a:xfrm>
          <a:prstGeom prst="rect">
            <a:avLst/>
          </a:prstGeom>
        </p:spPr>
      </p:pic>
      <p:pic>
        <p:nvPicPr>
          <p:cNvPr id="5124" name="Picture 4" descr="Image result for christian churches">
            <a:extLst>
              <a:ext uri="{FF2B5EF4-FFF2-40B4-BE49-F238E27FC236}">
                <a16:creationId xmlns:a16="http://schemas.microsoft.com/office/drawing/2014/main" id="{41BE6443-FC39-493E-892E-1B70E5F0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89" y="4061055"/>
            <a:ext cx="5320811" cy="27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7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lam">
            <a:extLst>
              <a:ext uri="{FF2B5EF4-FFF2-40B4-BE49-F238E27FC236}">
                <a16:creationId xmlns:a16="http://schemas.microsoft.com/office/drawing/2014/main" id="{8A22E03D-409F-4EAC-94CE-DACECF8B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35960"/>
            <a:ext cx="6096000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76363"/>
            <a:ext cx="6072555" cy="51600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Muhammad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monotheistic, 5 Pillars, Mecca &amp; Medina are holy cities</a:t>
            </a:r>
            <a:endParaRPr lang="en-US" sz="2800" u="sng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u="sng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Qur’an (Koran)</a:t>
            </a:r>
            <a:endParaRPr lang="en-US" sz="2800" b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Displaced Zoroastrianism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Islam/Arabic provided a sense of unity in the Middle East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206E2-C4AE-4A7E-94BC-BD8D17800807}"/>
              </a:ext>
            </a:extLst>
          </p:cNvPr>
          <p:cNvSpPr txBox="1"/>
          <p:nvPr/>
        </p:nvSpPr>
        <p:spPr>
          <a:xfrm>
            <a:off x="609600" y="19477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Islam</a:t>
            </a:r>
          </a:p>
        </p:txBody>
      </p:sp>
      <p:pic>
        <p:nvPicPr>
          <p:cNvPr id="3076" name="Picture 4" descr="Image result for islam">
            <a:extLst>
              <a:ext uri="{FF2B5EF4-FFF2-40B4-BE49-F238E27FC236}">
                <a16:creationId xmlns:a16="http://schemas.microsoft.com/office/drawing/2014/main" id="{373A7DA1-077F-42DB-B003-10EDCAB9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5" y="3856383"/>
            <a:ext cx="6119446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8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evishere.files.wordpress.com/2013/04/venus-figur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143000"/>
            <a:ext cx="4889500" cy="32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Polytheism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386036"/>
            <a:ext cx="12192000" cy="28072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Animism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– religious belief that focuses on the roles of various gods/sprits in the natural world and human life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pPr marL="0" indent="0">
              <a:buNone/>
            </a:pPr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Shamanism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the practice of identifying special individuals who interact with spirits for the benefit of the community (Korea, Central Asia)</a:t>
            </a:r>
          </a:p>
        </p:txBody>
      </p:sp>
    </p:spTree>
    <p:extLst>
      <p:ext uri="{BB962C8B-B14F-4D97-AF65-F5344CB8AC3E}">
        <p14:creationId xmlns:p14="http://schemas.microsoft.com/office/powerpoint/2010/main" val="593642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61862-D6EB-4BC7-958B-39AC6D05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26" y="1012868"/>
            <a:ext cx="9601822" cy="5629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1616F-C043-4ED1-BAE8-0E0FE9F2D182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World Religions by Percentage</a:t>
            </a:r>
          </a:p>
        </p:txBody>
      </p:sp>
    </p:spTree>
    <p:extLst>
      <p:ext uri="{BB962C8B-B14F-4D97-AF65-F5344CB8AC3E}">
        <p14:creationId xmlns:p14="http://schemas.microsoft.com/office/powerpoint/2010/main" val="220423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world reli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"/>
            <a:ext cx="12192000" cy="68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F5B13-C666-42BC-967E-A1176899E3FF}"/>
              </a:ext>
            </a:extLst>
          </p:cNvPr>
          <p:cNvSpPr txBox="1"/>
          <p:nvPr/>
        </p:nvSpPr>
        <p:spPr>
          <a:xfrm>
            <a:off x="609600" y="16742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World Religions on the Map</a:t>
            </a:r>
          </a:p>
        </p:txBody>
      </p:sp>
    </p:spTree>
    <p:extLst>
      <p:ext uri="{BB962C8B-B14F-4D97-AF65-F5344CB8AC3E}">
        <p14:creationId xmlns:p14="http://schemas.microsoft.com/office/powerpoint/2010/main" val="2741720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ilkroaddialogue.org/wp-content/uploads/2013/03/silkroa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524"/>
            <a:ext cx="12192000" cy="59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0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81851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80999"/>
            <a:ext cx="12191999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2000" cy="2209801"/>
          </a:xfrm>
        </p:spPr>
        <p:txBody>
          <a:bodyPr>
            <a:normAutofit lnSpcReduction="10000"/>
          </a:bodyPr>
          <a:lstStyle/>
          <a:p>
            <a:endParaRPr lang="en-US" sz="1667" dirty="0">
              <a:latin typeface="David" pitchFamily="34" charset="-79"/>
              <a:cs typeface="David" pitchFamily="34" charset="-79"/>
            </a:endParaRP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Agriculture –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Emerges around 10,000 years ago; the domestication of plants and animals </a:t>
            </a:r>
          </a:p>
          <a:p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2400" i="1" dirty="0">
                <a:latin typeface="Bookman Old Style" panose="02050604050505020204" pitchFamily="18" charset="0"/>
                <a:cs typeface="David" pitchFamily="34" charset="-79"/>
              </a:rPr>
              <a:t>Result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? People settled into permanent, farming villages and subsistence patterns changed!</a:t>
            </a:r>
          </a:p>
        </p:txBody>
      </p:sp>
      <p:pic>
        <p:nvPicPr>
          <p:cNvPr id="21506" name="Picture 2" descr="http://wps.pearsoncustom.com/wps/media/objects/2427/2486120/chap_assets/maps/map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2895599"/>
            <a:ext cx="8000999" cy="3945835"/>
          </a:xfrm>
          <a:prstGeom prst="rect">
            <a:avLst/>
          </a:prstGeom>
          <a:noFill/>
        </p:spPr>
      </p:pic>
      <p:pic>
        <p:nvPicPr>
          <p:cNvPr id="1026" name="Picture 2" descr="Image result for agri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17112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2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2192000" cy="19672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Relay trade done mostly by camel caravans</a:t>
            </a:r>
          </a:p>
          <a:p>
            <a:r>
              <a:rPr lang="en-US" sz="30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: Samarkand and </a:t>
            </a:r>
            <a:r>
              <a:rPr lang="en-US" sz="3000" dirty="0" err="1">
                <a:latin typeface="Bookman Old Style" panose="02050604050505020204" pitchFamily="18" charset="0"/>
                <a:cs typeface="David" pitchFamily="34" charset="-79"/>
              </a:rPr>
              <a:t>Kashgar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   </a:t>
            </a: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Often dangerous routes, these were luxury products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73239"/>
              </p:ext>
            </p:extLst>
          </p:nvPr>
        </p:nvGraphicFramePr>
        <p:xfrm>
          <a:off x="0" y="2348282"/>
          <a:ext cx="12192000" cy="183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2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West to East:  Horses</a:t>
                      </a:r>
                    </a:p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East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to West: Silk, Porcelain, Paper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Diff. &amp; Technology</a:t>
                      </a:r>
                      <a:r>
                        <a:rPr lang="en-US" sz="2400" b="1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</a:t>
                      </a:r>
                      <a:endParaRPr lang="en-US" sz="2400" b="1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Chariots, Horse stirrups, Buddhism, Christianity, 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disease</a:t>
                      </a:r>
                    </a:p>
                    <a:p>
                      <a:endParaRPr lang="en-US" sz="2000" baseline="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Bills of exchange, banking houses, paper money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570" name="Picture 2" descr="http://www.visituzbekistan.travel/sightseeing/wp-content/uploads/2012/02/s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5334"/>
            <a:ext cx="12192000" cy="2672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0"/>
            <a:ext cx="1283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Samarkand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Routes: Silk Road</a:t>
            </a:r>
          </a:p>
        </p:txBody>
      </p:sp>
    </p:spTree>
    <p:extLst>
      <p:ext uri="{BB962C8B-B14F-4D97-AF65-F5344CB8AC3E}">
        <p14:creationId xmlns:p14="http://schemas.microsoft.com/office/powerpoint/2010/main" val="1017509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1318"/>
            <a:ext cx="12192000" cy="1341121"/>
          </a:xfrm>
        </p:spPr>
        <p:txBody>
          <a:bodyPr>
            <a:normAutofit lnSpcReduction="10000"/>
          </a:bodyPr>
          <a:lstStyle/>
          <a:p>
            <a:r>
              <a:rPr lang="en-US" sz="28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: Aden, Gujarat, Calicut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Depended on </a:t>
            </a:r>
            <a:r>
              <a:rPr lang="en-US" sz="2800" b="1" dirty="0">
                <a:latin typeface="Bookman Old Style" panose="02050604050505020204" pitchFamily="18" charset="0"/>
                <a:cs typeface="David" pitchFamily="34" charset="-79"/>
              </a:rPr>
              <a:t>monsoon winds 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(seasonal winds in the Indian Ocean)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16601"/>
              </p:ext>
            </p:extLst>
          </p:nvPr>
        </p:nvGraphicFramePr>
        <p:xfrm>
          <a:off x="0" y="2162438"/>
          <a:ext cx="12192000" cy="139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Pigments,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pearls, spices, tropical fruits 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Diff. &amp; Technology</a:t>
                      </a:r>
                      <a:r>
                        <a:rPr lang="en-US" sz="2000" b="1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</a:t>
                      </a:r>
                      <a:endParaRPr lang="en-US" sz="2000" b="1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Buddhism into SE Asia</a:t>
                      </a:r>
                    </a:p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Compass, astrolabe, larger ship designs, lateen sail (triangular)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6498" name="Picture 2" descr="http://upload.wikimedia.org/wikipedia/commons/0/07/Sd11-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4944"/>
            <a:ext cx="5090160" cy="32830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1" y="3657601"/>
            <a:ext cx="11931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Lateen Sail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Routes: Indian Ocean</a:t>
            </a:r>
          </a:p>
        </p:txBody>
      </p:sp>
      <p:pic>
        <p:nvPicPr>
          <p:cNvPr id="1026" name="Picture 2" descr="Image result for ap world monsoon winds">
            <a:extLst>
              <a:ext uri="{FF2B5EF4-FFF2-40B4-BE49-F238E27FC236}">
                <a16:creationId xmlns:a16="http://schemas.microsoft.com/office/drawing/2014/main" id="{37C81C46-159A-4A21-B142-87FEAC2F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96" y="3556862"/>
            <a:ext cx="3391174" cy="31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map mogadishu and calicut">
            <a:extLst>
              <a:ext uri="{FF2B5EF4-FFF2-40B4-BE49-F238E27FC236}">
                <a16:creationId xmlns:a16="http://schemas.microsoft.com/office/drawing/2014/main" id="{A0DD2E5D-E73E-4202-B5BC-3561FC69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5" y="3574944"/>
            <a:ext cx="3719195" cy="32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00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129"/>
            <a:ext cx="12192000" cy="1170661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: Timbuktu and Gao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Connected Europe with West Africa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7130"/>
              </p:ext>
            </p:extLst>
          </p:nvPr>
        </p:nvGraphicFramePr>
        <p:xfrm>
          <a:off x="0" y="1940259"/>
          <a:ext cx="12192000" cy="186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2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Salt from South</a:t>
                      </a:r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and West Sahara</a:t>
                      </a:r>
                    </a:p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Gold from West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 &amp;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Islam</a:t>
                      </a:r>
                    </a:p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Camel saddle, caravan</a:t>
                      </a:r>
                      <a:endParaRPr lang="en-US" sz="24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http://www.xtimeline.com/__UserPic_Large/132602/evt11092919130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1" y="3276600"/>
            <a:ext cx="54444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http://animal-backgrounds.com/download/1934/2560x1600/crop/camel-caravan-libya-wallpaper-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02205"/>
            <a:ext cx="6747591" cy="30433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4495800"/>
            <a:ext cx="1573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Camel Caravan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Rotes: Trans-Saharan</a:t>
            </a:r>
          </a:p>
        </p:txBody>
      </p:sp>
    </p:spTree>
    <p:extLst>
      <p:ext uri="{BB962C8B-B14F-4D97-AF65-F5344CB8AC3E}">
        <p14:creationId xmlns:p14="http://schemas.microsoft.com/office/powerpoint/2010/main" val="70905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7e/33/40/7e33403c2366d8d1c18c7bef2fe4f2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49"/>
            <a:ext cx="12192000" cy="69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-457199"/>
            <a:ext cx="9601200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2753175"/>
            <a:ext cx="5105400" cy="129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>
                <a:latin typeface="Bookman Old Style" panose="02050604050505020204" pitchFamily="18" charset="0"/>
                <a:cs typeface="David" pitchFamily="34" charset="-79"/>
              </a:rPr>
              <a:t>Big Picture Question –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How did agriculture change human life?</a:t>
            </a:r>
            <a:endParaRPr lang="en-US" sz="2400" i="1" dirty="0">
              <a:latin typeface="Bookman Old Style" panose="02050604050505020204" pitchFamily="18" charset="0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914400"/>
            <a:ext cx="6096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Less egalitarian</a:t>
            </a:r>
          </a:p>
          <a:p>
            <a:pPr marL="457200" indent="-457200">
              <a:buAutoNum type="arabicPeriod"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457200" indent="-457200">
              <a:buAutoNum type="arabicPeriod"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Epidemic diseases spread</a:t>
            </a:r>
            <a:endParaRPr lang="en-US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457200" lvl="1" indent="0">
              <a:buNone/>
              <a:defRPr/>
            </a:pPr>
            <a:endParaRPr lang="en-US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3. Villages 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  <a:sym typeface="Wingdings" panose="05000000000000000000" pitchFamily="2" charset="2"/>
              </a:rPr>
              <a:t> cities  civilization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4.Specialized labor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5. Writing develops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6. Population increases</a:t>
            </a:r>
          </a:p>
        </p:txBody>
      </p:sp>
    </p:spTree>
    <p:extLst>
      <p:ext uri="{BB962C8B-B14F-4D97-AF65-F5344CB8AC3E}">
        <p14:creationId xmlns:p14="http://schemas.microsoft.com/office/powerpoint/2010/main" val="347985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80999"/>
            <a:ext cx="12191999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3907677"/>
            <a:ext cx="12192000" cy="2950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latin typeface="Bookman Old Style" panose="02050604050505020204" pitchFamily="18" charset="0"/>
                <a:cs typeface="David" pitchFamily="34" charset="-79"/>
              </a:rPr>
              <a:t>CONTINUITY:</a:t>
            </a: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Pastoralism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Semi-nomadic peoples who herded animals/foraged but did not practice agriculture on a large scale (seen as “barbaric” by settled people)</a:t>
            </a:r>
          </a:p>
          <a:p>
            <a:endParaRPr lang="en-US" alt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altLang="en-US" sz="2400" dirty="0">
                <a:latin typeface="Bookman Old Style" panose="02050604050505020204" pitchFamily="18" charset="0"/>
                <a:cs typeface="David" pitchFamily="34" charset="-79"/>
              </a:rPr>
              <a:t>Developed on grasslands of Central Asia </a:t>
            </a:r>
          </a:p>
          <a:p>
            <a:endParaRPr lang="en-US" alt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altLang="en-US" sz="2400" i="1" dirty="0">
                <a:latin typeface="Bookman Old Style" panose="02050604050505020204" pitchFamily="18" charset="0"/>
                <a:cs typeface="David" pitchFamily="34" charset="-79"/>
              </a:rPr>
              <a:t>Impact of pastoralists? </a:t>
            </a:r>
            <a:r>
              <a:rPr lang="en-US" altLang="en-US" sz="2400" dirty="0">
                <a:latin typeface="Bookman Old Style" panose="02050604050505020204" pitchFamily="18" charset="0"/>
                <a:cs typeface="David" pitchFamily="34" charset="-79"/>
              </a:rPr>
              <a:t>Degraded grassland by overgrazing, but spread ideas/technology quickly (ex: Hittites spreading iron)</a:t>
            </a:r>
          </a:p>
          <a:p>
            <a:pPr lvl="1"/>
            <a:endParaRPr lang="en-US" sz="1600" dirty="0">
              <a:latin typeface="David" pitchFamily="34" charset="-79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" name="Picture 4" descr="http://static.newworldencyclopedia.org/thumb/0/0f/Jfb_skara_brae.jpg/250px-Jfb_skara_br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51562"/>
            <a:ext cx="3691711" cy="29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48800" y="2300399"/>
            <a:ext cx="2514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Skara</a:t>
            </a:r>
            <a:r>
              <a:rPr lang="en-US" sz="1500" b="1" dirty="0"/>
              <a:t> Brae </a:t>
            </a:r>
            <a:r>
              <a:rPr lang="en-US" sz="1500" dirty="0"/>
              <a:t>– Europe’s most complete Neolithic village</a:t>
            </a:r>
          </a:p>
        </p:txBody>
      </p:sp>
      <p:pic>
        <p:nvPicPr>
          <p:cNvPr id="16" name="Picture 2" descr="http://upload.wikimedia.org/wikipedia/commons/7/7d/Ur_cha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741" y="951562"/>
            <a:ext cx="5078105" cy="295611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2400" y="2351247"/>
            <a:ext cx="29322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Wheeled vehicle in the Sumerian </a:t>
            </a:r>
            <a:r>
              <a:rPr lang="en-US" sz="1500" b="1" dirty="0"/>
              <a:t>“Battle Standard of Ur”, </a:t>
            </a:r>
            <a:r>
              <a:rPr lang="en-US" sz="1500" dirty="0"/>
              <a:t>2500 BCE</a:t>
            </a:r>
          </a:p>
        </p:txBody>
      </p:sp>
    </p:spTree>
    <p:extLst>
      <p:ext uri="{BB962C8B-B14F-4D97-AF65-F5344CB8AC3E}">
        <p14:creationId xmlns:p14="http://schemas.microsoft.com/office/powerpoint/2010/main" val="26371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gyptian Pyramids wallpapers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11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87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Rise and Fall of Civilizations</a:t>
            </a:r>
            <a:endParaRPr lang="en-US" sz="5400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117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ustinjohnsonapwh.weebly.com/uploads/2/4/6/5/24658888/417686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7374"/>
            <a:ext cx="8521890" cy="5790626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1</a:t>
            </a:r>
            <a:r>
              <a:rPr lang="en-US" sz="4800" baseline="30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st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 Wave/River Valley Civilizations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A30600-B085-4EBD-8956-DD237605ADE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85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2</a:t>
            </a:r>
            <a:r>
              <a:rPr lang="en-US" sz="6000" baseline="30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nd</a:t>
            </a:r>
            <a:r>
              <a:rPr lang="en-US" sz="6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 Wave/Classical Empires</a:t>
            </a:r>
          </a:p>
        </p:txBody>
      </p:sp>
      <p:pic>
        <p:nvPicPr>
          <p:cNvPr id="1026" name="Picture 2" descr="The above map was created using the geographic references from this era in the AP World History curriculum. Every geographic reference for this unit appears on this map.">
            <a:extLst>
              <a:ext uri="{FF2B5EF4-FFF2-40B4-BE49-F238E27FC236}">
                <a16:creationId xmlns:a16="http://schemas.microsoft.com/office/drawing/2014/main" id="{7471DE06-CA74-47BA-977C-767B44D9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2" y="1295400"/>
            <a:ext cx="12185745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532CC7-5590-4048-8B15-8E387A62D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419600"/>
            <a:ext cx="12185745" cy="18288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1667" dirty="0">
              <a:latin typeface="Bookman Old Style" panose="02050604050505020204" pitchFamily="18" charset="0"/>
              <a:cs typeface="David" pitchFamily="34" charset="-79"/>
            </a:endParaRPr>
          </a:p>
          <a:p>
            <a:pPr algn="ctr">
              <a:buNone/>
            </a:pPr>
            <a:r>
              <a:rPr lang="en-US" i="1" dirty="0">
                <a:latin typeface="Bookman Old Style" panose="02050604050505020204" pitchFamily="18" charset="0"/>
                <a:cs typeface="David" pitchFamily="34" charset="-79"/>
              </a:rPr>
              <a:t>Big Picture Question – 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What are some common characteristics of 1</a:t>
            </a:r>
            <a:r>
              <a:rPr lang="en-US" baseline="30000" dirty="0">
                <a:latin typeface="Bookman Old Style" panose="02050604050505020204" pitchFamily="18" charset="0"/>
                <a:cs typeface="David" pitchFamily="34" charset="-79"/>
              </a:rPr>
              <a:t>st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 and 2</a:t>
            </a:r>
            <a:r>
              <a:rPr lang="en-US" baseline="30000" dirty="0">
                <a:latin typeface="Bookman Old Style" panose="02050604050505020204" pitchFamily="18" charset="0"/>
                <a:cs typeface="David" pitchFamily="34" charset="-79"/>
              </a:rPr>
              <a:t>nd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 wave civilizations? 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305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pload.wikimedia.org/wikipedia/commons/thumb/f/fa/Meso2mil-English.JPG/300px-Meso2mil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397"/>
            <a:ext cx="5091470" cy="594360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0444"/>
            <a:ext cx="5410200" cy="1087244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1. Urban Focus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020" y="6096000"/>
            <a:ext cx="187185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Map of Mesopotamia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91470" y="914400"/>
            <a:ext cx="7100530" cy="173749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Urbanization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movement into cities </a:t>
            </a:r>
          </a:p>
          <a:p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Mesopotamian city-states, Harappa, </a:t>
            </a:r>
            <a:r>
              <a:rPr lang="en-US" sz="2400" dirty="0" err="1">
                <a:latin typeface="Bookman Old Style" panose="02050604050505020204" pitchFamily="18" charset="0"/>
                <a:cs typeface="David" pitchFamily="34" charset="-79"/>
              </a:rPr>
              <a:t>Mohenjo-daro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, Greek city-states, Rome, Persepolis, Pataliputra, Constantinople </a:t>
            </a:r>
          </a:p>
        </p:txBody>
      </p:sp>
      <p:pic>
        <p:nvPicPr>
          <p:cNvPr id="2050" name="Picture 2" descr="Image result for constantinople">
            <a:extLst>
              <a:ext uri="{FF2B5EF4-FFF2-40B4-BE49-F238E27FC236}">
                <a16:creationId xmlns:a16="http://schemas.microsoft.com/office/drawing/2014/main" id="{156AC50D-28FB-4AE0-9CAB-A1211A9B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70" y="2651896"/>
            <a:ext cx="7100530" cy="42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6A939-E863-4EDA-ACD0-F1EF7EB0B1BC}"/>
              </a:ext>
            </a:extLst>
          </p:cNvPr>
          <p:cNvSpPr txBox="1"/>
          <p:nvPr/>
        </p:nvSpPr>
        <p:spPr>
          <a:xfrm>
            <a:off x="10419048" y="5945694"/>
            <a:ext cx="136774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Constantinople</a:t>
            </a:r>
          </a:p>
        </p:txBody>
      </p:sp>
    </p:spTree>
    <p:extLst>
      <p:ext uri="{BB962C8B-B14F-4D97-AF65-F5344CB8AC3E}">
        <p14:creationId xmlns:p14="http://schemas.microsoft.com/office/powerpoint/2010/main" val="232315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994</Words>
  <Application>Microsoft Office PowerPoint</Application>
  <PresentationFormat>Widescreen</PresentationFormat>
  <Paragraphs>224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Bookman Old Style</vt:lpstr>
      <vt:lpstr>Calibri</vt:lpstr>
      <vt:lpstr>Centaur</vt:lpstr>
      <vt:lpstr>David</vt:lpstr>
      <vt:lpstr>MV Boli</vt:lpstr>
      <vt:lpstr>Times New Roman</vt:lpstr>
      <vt:lpstr>Wingdings</vt:lpstr>
      <vt:lpstr>Office Theme</vt:lpstr>
      <vt:lpstr>PowerPoint Presentation</vt:lpstr>
      <vt:lpstr>Paleolithic Age</vt:lpstr>
      <vt:lpstr>Neolithic Age</vt:lpstr>
      <vt:lpstr>Neolithic Age</vt:lpstr>
      <vt:lpstr>Neolithic Age</vt:lpstr>
      <vt:lpstr>PowerPoint Presentation</vt:lpstr>
      <vt:lpstr>1st Wave/River Valley Civilizations</vt:lpstr>
      <vt:lpstr>PowerPoint Presentation</vt:lpstr>
      <vt:lpstr>1. Urban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Polytheism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Zoller</dc:creator>
  <cp:lastModifiedBy>Samantha Zoller</cp:lastModifiedBy>
  <cp:revision>19</cp:revision>
  <dcterms:created xsi:type="dcterms:W3CDTF">2019-05-21T19:29:00Z</dcterms:created>
  <dcterms:modified xsi:type="dcterms:W3CDTF">2019-07-23T19:24:54Z</dcterms:modified>
</cp:coreProperties>
</file>