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534"/>
  </p:normalViewPr>
  <p:slideViewPr>
    <p:cSldViewPr snapToGrid="0" snapToObjects="1">
      <p:cViewPr varScale="1">
        <p:scale>
          <a:sx n="79" d="100"/>
          <a:sy n="79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4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3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3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5&amp;v=T3p8qmdd4w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55E0D-E5A7-7D49-8F52-17DA90554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77" y="0"/>
            <a:ext cx="12192000" cy="1523334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and Migration Patterns and processes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277CDF-FCE1-1549-A180-E5E1AB3F8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1BE80-5149-124F-A243-F7E168A5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9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IMP-2.B.2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430"/>
            <a:ext cx="12192000" cy="881742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epidemiological transition explains causes of changing death rates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46FE7-9B15-8A4E-B117-B637BA74D991}"/>
              </a:ext>
            </a:extLst>
          </p:cNvPr>
          <p:cNvSpPr txBox="1">
            <a:spLocks/>
          </p:cNvSpPr>
          <p:nvPr/>
        </p:nvSpPr>
        <p:spPr>
          <a:xfrm>
            <a:off x="-1" y="1698172"/>
            <a:ext cx="12192000" cy="51598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Epidemiological transition</a:t>
            </a:r>
          </a:p>
          <a:p>
            <a:pPr lvl="1"/>
            <a:r>
              <a:rPr lang="en-US" sz="3400" dirty="0"/>
              <a:t>Explains how society has developed and the change in how/why people are dying as we have progressed</a:t>
            </a:r>
          </a:p>
          <a:p>
            <a:pPr lvl="1"/>
            <a:r>
              <a:rPr lang="en-US" sz="3400" dirty="0"/>
              <a:t>Tracks the causes of death through each stage of the DTM</a:t>
            </a:r>
          </a:p>
          <a:p>
            <a:r>
              <a:rPr lang="en-US" sz="3600" dirty="0"/>
              <a:t>Pestilence and famine  (Stage 1 of DTM)</a:t>
            </a:r>
          </a:p>
          <a:p>
            <a:pPr lvl="1"/>
            <a:r>
              <a:rPr lang="en-US" sz="3400" dirty="0"/>
              <a:t>Poor nutrition and sanitation, widespread diseases,  many children die, people don’t live long, </a:t>
            </a:r>
          </a:p>
          <a:p>
            <a:r>
              <a:rPr lang="en-US" sz="3600" dirty="0"/>
              <a:t>Receding Pandemics (Stage 2 of DTM)</a:t>
            </a:r>
          </a:p>
          <a:p>
            <a:pPr lvl="1"/>
            <a:r>
              <a:rPr lang="en-US" sz="3400" dirty="0"/>
              <a:t>Less widespread diseases, but things like cholera start causing death, </a:t>
            </a:r>
          </a:p>
          <a:p>
            <a:pPr lvl="2"/>
            <a:r>
              <a:rPr lang="en-US" sz="3200" dirty="0">
                <a:hlinkClick r:id="rId2"/>
              </a:rPr>
              <a:t>Cholera eliminated in late 1800s but made a comeback as growing cities in periphery of world start to develop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8624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IMP-2.B.2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430"/>
            <a:ext cx="12192000" cy="881742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epidemiological transition explains causes of changing death rates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46FE7-9B15-8A4E-B117-B637BA74D991}"/>
              </a:ext>
            </a:extLst>
          </p:cNvPr>
          <p:cNvSpPr txBox="1">
            <a:spLocks/>
          </p:cNvSpPr>
          <p:nvPr/>
        </p:nvSpPr>
        <p:spPr>
          <a:xfrm>
            <a:off x="-1" y="1698172"/>
            <a:ext cx="12192000" cy="51598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Epidemiological transition</a:t>
            </a:r>
          </a:p>
          <a:p>
            <a:pPr lvl="1"/>
            <a:r>
              <a:rPr lang="en-US" sz="3400" dirty="0"/>
              <a:t>Explains how society has developed and the change in how/why people are dying as we have progressed</a:t>
            </a:r>
          </a:p>
          <a:p>
            <a:pPr lvl="1"/>
            <a:r>
              <a:rPr lang="en-US" sz="3400" dirty="0"/>
              <a:t>Tracks the causes of death through each stage of the DTM</a:t>
            </a:r>
          </a:p>
          <a:p>
            <a:r>
              <a:rPr lang="en-US" sz="3600" dirty="0"/>
              <a:t>Degenerative and Man Made diseases (Stage 3 of DTM)</a:t>
            </a:r>
          </a:p>
          <a:p>
            <a:pPr lvl="1"/>
            <a:r>
              <a:rPr lang="en-US" sz="3400" dirty="0"/>
              <a:t>Eliminated most deadly contagious diseases now dying from age and health related diseases: heart disease and cancer</a:t>
            </a:r>
          </a:p>
          <a:p>
            <a:r>
              <a:rPr lang="en-US" sz="3600" dirty="0"/>
              <a:t>Delay of Degenerative and mad made diseases (Stage 4 of </a:t>
            </a:r>
            <a:r>
              <a:rPr lang="en-US" sz="3600" dirty="0" err="1"/>
              <a:t>dtm</a:t>
            </a:r>
            <a:r>
              <a:rPr lang="en-US" sz="3600" dirty="0"/>
              <a:t>)</a:t>
            </a:r>
          </a:p>
          <a:p>
            <a:pPr lvl="1"/>
            <a:r>
              <a:rPr lang="en-US" sz="3400" dirty="0"/>
              <a:t>This is characterized by a delay in degenerative and man made diseases by even better medical care that can prolong and delay. </a:t>
            </a:r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5617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BA507-C895-8643-BECD-D8F3EF27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AABFA-7D0B-914D-8EBC-C6BCC5177B16}"/>
              </a:ext>
            </a:extLst>
          </p:cNvPr>
          <p:cNvSpPr txBox="1"/>
          <p:nvPr/>
        </p:nvSpPr>
        <p:spPr>
          <a:xfrm>
            <a:off x="9862457" y="1289957"/>
            <a:ext cx="1730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CVD = Cardio Vascular Disease</a:t>
            </a:r>
          </a:p>
        </p:txBody>
      </p:sp>
    </p:spTree>
    <p:extLst>
      <p:ext uri="{BB962C8B-B14F-4D97-AF65-F5344CB8AC3E}">
        <p14:creationId xmlns:p14="http://schemas.microsoft.com/office/powerpoint/2010/main" val="32122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98CB-13BE-9E40-9374-56741292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88571"/>
          </a:xfrm>
        </p:spPr>
        <p:txBody>
          <a:bodyPr/>
          <a:lstStyle/>
          <a:p>
            <a:pPr algn="ctr"/>
            <a:r>
              <a:rPr lang="en-US" dirty="0"/>
              <a:t>BIG IDEAS….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DA11-E0A8-DD4E-B826-02284E95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6" y="1088571"/>
            <a:ext cx="11544301" cy="5769429"/>
          </a:xfrm>
        </p:spPr>
        <p:txBody>
          <a:bodyPr>
            <a:normAutofit/>
          </a:bodyPr>
          <a:lstStyle/>
          <a:p>
            <a:r>
              <a:rPr lang="en-US" sz="3200" b="1" dirty="0"/>
              <a:t>Patterns and Spatial Organization (PSO)</a:t>
            </a:r>
          </a:p>
          <a:p>
            <a:pPr lvl="1"/>
            <a:r>
              <a:rPr lang="en-US" sz="3000" dirty="0"/>
              <a:t>How does where and how people live impact global cultural, political, and economic Patterns?</a:t>
            </a:r>
          </a:p>
          <a:p>
            <a:r>
              <a:rPr lang="en-US" sz="3200" b="1" dirty="0"/>
              <a:t>Impacts and Interactions (IMP)</a:t>
            </a:r>
          </a:p>
          <a:p>
            <a:pPr lvl="1"/>
            <a:r>
              <a:rPr lang="en-US" sz="3000" dirty="0"/>
              <a:t>How does the interplay of environmental, economic, cultural, and political factors influence changes in population?</a:t>
            </a:r>
          </a:p>
          <a:p>
            <a:r>
              <a:rPr lang="en-US" sz="3200" b="1" dirty="0"/>
              <a:t>Spatial patterns and societal change</a:t>
            </a:r>
          </a:p>
          <a:p>
            <a:pPr lvl="1"/>
            <a:r>
              <a:rPr lang="en-US" sz="3000" dirty="0"/>
              <a:t>How do changes in population affect a place’s economy, culture, and politics?</a:t>
            </a:r>
          </a:p>
        </p:txBody>
      </p:sp>
    </p:spTree>
    <p:extLst>
      <p:ext uri="{BB962C8B-B14F-4D97-AF65-F5344CB8AC3E}">
        <p14:creationId xmlns:p14="http://schemas.microsoft.com/office/powerpoint/2010/main" val="194480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3ABC-8591-794A-80C2-876CBDCF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C52AB-EF2A-2A4D-8827-22332369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9614"/>
            <a:ext cx="11674928" cy="233498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Topic 2.4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A83D03-5CF2-1347-A8FF-DCCF927E930C}"/>
              </a:ext>
            </a:extLst>
          </p:cNvPr>
          <p:cNvSpPr txBox="1">
            <a:spLocks/>
          </p:cNvSpPr>
          <p:nvPr/>
        </p:nvSpPr>
        <p:spPr>
          <a:xfrm>
            <a:off x="277586" y="2177142"/>
            <a:ext cx="11674928" cy="445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/>
              <a:t>The Demographic 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39655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8E1D-99ED-9843-97B6-A4F8F08D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0829"/>
          </a:xfrm>
        </p:spPr>
        <p:txBody>
          <a:bodyPr/>
          <a:lstStyle/>
          <a:p>
            <a:pPr algn="ctr"/>
            <a:r>
              <a:rPr lang="en-US" dirty="0"/>
              <a:t>Enduring Understanding: IMP-2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63DE-FF76-4542-BD64-FFA5CEE5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34836"/>
            <a:ext cx="11430000" cy="1191986"/>
          </a:xfrm>
        </p:spPr>
        <p:txBody>
          <a:bodyPr/>
          <a:lstStyle/>
          <a:p>
            <a:r>
              <a:rPr lang="en-US" dirty="0"/>
              <a:t>Changes in population are due to mortality, fertility, and migration, which area influenced by the interplay of environmental, economic, cultural, and political factors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9795E-D5F1-E944-87BA-673A5C03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8441"/>
            <a:ext cx="4087906" cy="2707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99609-51D6-D244-8F6C-F402E1E85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05" y="2305817"/>
            <a:ext cx="4007223" cy="2258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0AA10-B61B-E646-9E50-5BE64EEFF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326" y="4177551"/>
            <a:ext cx="4020673" cy="26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6F5-71CE-7344-8332-CD1828C4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76" y="0"/>
            <a:ext cx="10727872" cy="1382486"/>
          </a:xfrm>
        </p:spPr>
        <p:txBody>
          <a:bodyPr/>
          <a:lstStyle/>
          <a:p>
            <a:pPr algn="ctr"/>
            <a:r>
              <a:rPr lang="en-US" dirty="0"/>
              <a:t>Learning objective: IMP-2.B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1BEA-DFFA-104B-B316-3EBD88C4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4644"/>
            <a:ext cx="12192000" cy="2334986"/>
          </a:xfrm>
        </p:spPr>
        <p:txBody>
          <a:bodyPr>
            <a:normAutofit/>
          </a:bodyPr>
          <a:lstStyle/>
          <a:p>
            <a:r>
              <a:rPr lang="en-US" sz="3200" dirty="0"/>
              <a:t>Explain theories of population growth and decline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7AEAFE-1F56-3245-B504-5C493A0C1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76" y="2962835"/>
            <a:ext cx="4662021" cy="3515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2D7E85-EBC4-FD4E-B174-DDF64C030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2" r="6760" b="15772"/>
          <a:stretch/>
        </p:blipFill>
        <p:spPr>
          <a:xfrm>
            <a:off x="6024282" y="2962835"/>
            <a:ext cx="4733365" cy="35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IMP-2.B.1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703085"/>
          </a:xfrm>
        </p:spPr>
        <p:txBody>
          <a:bodyPr anchor="t">
            <a:normAutofit fontScale="70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demographic transition model can be used to explain population change over time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1698171"/>
            <a:ext cx="12192000" cy="51598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The Demographic Transition model is historically based on Great Britain</a:t>
            </a:r>
          </a:p>
          <a:p>
            <a:pPr lvl="1"/>
            <a:r>
              <a:rPr lang="en-US" sz="3400" dirty="0"/>
              <a:t>First state to pass through all four stages</a:t>
            </a:r>
          </a:p>
          <a:p>
            <a:pPr lvl="1"/>
            <a:r>
              <a:rPr lang="en-US" sz="3400" dirty="0"/>
              <a:t>Had great records due to the church of England</a:t>
            </a:r>
          </a:p>
          <a:p>
            <a:pPr lvl="1"/>
            <a:r>
              <a:rPr lang="en-US" sz="3400" dirty="0"/>
              <a:t>First to move through the industrial revolution which is key to progressing as a society</a:t>
            </a:r>
          </a:p>
          <a:p>
            <a:r>
              <a:rPr lang="en-US" sz="3600" dirty="0"/>
              <a:t>Countries can still be seen tracking through the different stages of the DTM today. </a:t>
            </a:r>
          </a:p>
          <a:p>
            <a:pPr lvl="1"/>
            <a:r>
              <a:rPr lang="en-US" sz="3400" dirty="0"/>
              <a:t>Progress from stage to stage not as predictable as it once was, but still accurate </a:t>
            </a:r>
          </a:p>
        </p:txBody>
      </p:sp>
    </p:spTree>
    <p:extLst>
      <p:ext uri="{BB962C8B-B14F-4D97-AF65-F5344CB8AC3E}">
        <p14:creationId xmlns:p14="http://schemas.microsoft.com/office/powerpoint/2010/main" val="341902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IMP-2.B.1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703085"/>
          </a:xfrm>
        </p:spPr>
        <p:txBody>
          <a:bodyPr anchor="t">
            <a:normAutofit fontScale="70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demographic transition model can be used to explain population change over time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1698171"/>
            <a:ext cx="12192000" cy="51598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Originally only 4 stages</a:t>
            </a:r>
          </a:p>
          <a:p>
            <a:pPr lvl="1"/>
            <a:r>
              <a:rPr lang="en-US" sz="3200" dirty="0"/>
              <a:t>Stage 1 - High Stationary</a:t>
            </a:r>
          </a:p>
          <a:p>
            <a:pPr lvl="2"/>
            <a:r>
              <a:rPr lang="en-US" sz="3000" dirty="0"/>
              <a:t>High birth – high death – human misery and suffering</a:t>
            </a:r>
          </a:p>
          <a:p>
            <a:pPr lvl="1"/>
            <a:r>
              <a:rPr lang="en-US" sz="3200" dirty="0"/>
              <a:t>Stage 2 – Early expanding – Alarm bell stage (high growth)</a:t>
            </a:r>
          </a:p>
          <a:p>
            <a:pPr lvl="2"/>
            <a:r>
              <a:rPr lang="en-US" sz="3000" dirty="0"/>
              <a:t>High Birth - Declining death – figuring out clean water and basic health care</a:t>
            </a:r>
          </a:p>
          <a:p>
            <a:pPr lvl="1"/>
            <a:r>
              <a:rPr lang="en-US" sz="3200" dirty="0"/>
              <a:t>Stage 3 – late expanding </a:t>
            </a:r>
          </a:p>
          <a:p>
            <a:pPr lvl="2"/>
            <a:r>
              <a:rPr lang="en-US" sz="3000" dirty="0"/>
              <a:t>Declining birth – lower death – Slowing growth </a:t>
            </a:r>
          </a:p>
          <a:p>
            <a:pPr lvl="3"/>
            <a:r>
              <a:rPr lang="en-US" sz="2800" dirty="0"/>
              <a:t>Better health care, less kids needed</a:t>
            </a:r>
          </a:p>
          <a:p>
            <a:pPr lvl="2"/>
            <a:r>
              <a:rPr lang="en-US" sz="3000" dirty="0"/>
              <a:t>Stage 4 – Low Stationary</a:t>
            </a:r>
          </a:p>
          <a:p>
            <a:pPr lvl="3"/>
            <a:r>
              <a:rPr lang="en-US" sz="2800" dirty="0"/>
              <a:t>Low birth – low death – low to zero growth</a:t>
            </a:r>
          </a:p>
        </p:txBody>
      </p:sp>
    </p:spTree>
    <p:extLst>
      <p:ext uri="{BB962C8B-B14F-4D97-AF65-F5344CB8AC3E}">
        <p14:creationId xmlns:p14="http://schemas.microsoft.com/office/powerpoint/2010/main" val="361072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IMP-2.B.1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703085"/>
          </a:xfrm>
        </p:spPr>
        <p:txBody>
          <a:bodyPr anchor="t">
            <a:normAutofit fontScale="70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demographic transition model can be used to explain population change over time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1698171"/>
            <a:ext cx="12192000" cy="5159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Now a 5</a:t>
            </a:r>
            <a:r>
              <a:rPr lang="en-US" sz="3600" baseline="30000" dirty="0"/>
              <a:t>th</a:t>
            </a:r>
            <a:r>
              <a:rPr lang="en-US" sz="3600" dirty="0"/>
              <a:t> stage</a:t>
            </a:r>
          </a:p>
          <a:p>
            <a:pPr lvl="1"/>
            <a:r>
              <a:rPr lang="en-US" sz="3200" dirty="0"/>
              <a:t>Decline in growth</a:t>
            </a:r>
          </a:p>
          <a:p>
            <a:pPr lvl="2"/>
            <a:r>
              <a:rPr lang="en-US" sz="3000" dirty="0"/>
              <a:t>Very low birth rate  - low death rate – negative growth </a:t>
            </a:r>
          </a:p>
          <a:p>
            <a:pPr lvl="2"/>
            <a:r>
              <a:rPr lang="en-US" sz="3000" dirty="0"/>
              <a:t>Life is good don’t want kids</a:t>
            </a:r>
          </a:p>
        </p:txBody>
      </p:sp>
    </p:spTree>
    <p:extLst>
      <p:ext uri="{BB962C8B-B14F-4D97-AF65-F5344CB8AC3E}">
        <p14:creationId xmlns:p14="http://schemas.microsoft.com/office/powerpoint/2010/main" val="1041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87F977-894C-A345-91D4-99C07D917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928"/>
            <a:ext cx="12192000" cy="11593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Study this model handout: know it….Love it</a:t>
            </a:r>
            <a:br>
              <a:rPr lang="en-US" dirty="0"/>
            </a:br>
            <a:r>
              <a:rPr lang="en-US" dirty="0"/>
              <a:t>Sleep with it, shower with it, take it everywhere you go…</a:t>
            </a:r>
            <a:br>
              <a:rPr lang="en-US" dirty="0"/>
            </a:br>
            <a:r>
              <a:rPr lang="en-US" dirty="0"/>
              <a:t>It is your new best friend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FAC17-B4FC-294B-B56A-08532463C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28" y="1632857"/>
            <a:ext cx="7952014" cy="52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67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{4D06EF29-649C-6C4A-B802-F1891BBA952F}tf10001063</Template>
  <TotalTime>916</TotalTime>
  <Words>609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Population and Migration Patterns and processes </vt:lpstr>
      <vt:lpstr>BIG IDEAS….</vt:lpstr>
      <vt:lpstr>Topic 2.4</vt:lpstr>
      <vt:lpstr>Enduring Understanding: IMP-2</vt:lpstr>
      <vt:lpstr>Learning objective: IMP-2.B</vt:lpstr>
      <vt:lpstr>Essential Knowledge IMP-2.B.1</vt:lpstr>
      <vt:lpstr>Essential Knowledge IMP-2.B.1</vt:lpstr>
      <vt:lpstr>Essential Knowledge IMP-2.B.1</vt:lpstr>
      <vt:lpstr>Study this model handout: know it….Love it Sleep with it, shower with it, take it everywhere you go… It is your new best friend</vt:lpstr>
      <vt:lpstr>Essential Knowledge IMP-2.B.2</vt:lpstr>
      <vt:lpstr>Essential Knowledge IMP-2.B.2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Migration Patterns and processes </dc:title>
  <dc:creator>Crider, Brett</dc:creator>
  <cp:lastModifiedBy>Crider, Brett</cp:lastModifiedBy>
  <cp:revision>20</cp:revision>
  <dcterms:created xsi:type="dcterms:W3CDTF">2019-08-23T01:10:38Z</dcterms:created>
  <dcterms:modified xsi:type="dcterms:W3CDTF">2019-08-25T18:16:27Z</dcterms:modified>
</cp:coreProperties>
</file>